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7" r:id="rId2"/>
    <p:sldId id="481" r:id="rId3"/>
    <p:sldId id="328" r:id="rId4"/>
    <p:sldId id="331" r:id="rId5"/>
    <p:sldId id="357" r:id="rId6"/>
    <p:sldId id="278" r:id="rId7"/>
    <p:sldId id="461" r:id="rId8"/>
    <p:sldId id="460" r:id="rId9"/>
    <p:sldId id="470" r:id="rId10"/>
    <p:sldId id="471" r:id="rId11"/>
    <p:sldId id="472" r:id="rId12"/>
    <p:sldId id="473" r:id="rId13"/>
    <p:sldId id="475" r:id="rId14"/>
    <p:sldId id="474" r:id="rId15"/>
    <p:sldId id="378" r:id="rId16"/>
    <p:sldId id="462" r:id="rId17"/>
    <p:sldId id="465" r:id="rId18"/>
    <p:sldId id="476" r:id="rId19"/>
    <p:sldId id="479" r:id="rId20"/>
    <p:sldId id="480" r:id="rId21"/>
    <p:sldId id="377" r:id="rId22"/>
    <p:sldId id="478" r:id="rId23"/>
    <p:sldId id="463" r:id="rId24"/>
    <p:sldId id="477" r:id="rId25"/>
    <p:sldId id="466" r:id="rId26"/>
    <p:sldId id="464" r:id="rId27"/>
    <p:sldId id="467" r:id="rId28"/>
    <p:sldId id="439" r:id="rId29"/>
    <p:sldId id="418" r:id="rId30"/>
    <p:sldId id="267" r:id="rId31"/>
    <p:sldId id="319" r:id="rId32"/>
  </p:sldIdLst>
  <p:sldSz cx="12192000" cy="6858000"/>
  <p:notesSz cx="6858000" cy="9144000"/>
  <p:embeddedFontLst>
    <p:embeddedFont>
      <p:font typeface="优设标题黑" panose="00000500000000000000" pitchFamily="2" charset="-122"/>
      <p:regular r:id="rId34"/>
    </p:embeddedFont>
    <p:embeddedFont>
      <p:font typeface="微软雅黑" panose="020B0503020204020204" pitchFamily="34" charset="-122"/>
      <p:regular r:id="rId35"/>
      <p:bold r:id="rId36"/>
    </p:embeddedFont>
    <p:embeddedFont>
      <p:font typeface="微软雅黑" panose="020B0503020204020204" pitchFamily="34" charset="-122"/>
      <p:regular r:id="rId35"/>
      <p:bold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Segoe UI Historic" panose="020B0502040204020203" pitchFamily="3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2EE9E-0571-460F-8352-20D6CC551640}">
          <p14:sldIdLst>
            <p14:sldId id="257"/>
            <p14:sldId id="481"/>
          </p14:sldIdLst>
        </p14:section>
        <p14:section name="首屏" id="{1A23F21D-9E13-4D8D-BF01-FA4656BE6E6D}">
          <p14:sldIdLst>
            <p14:sldId id="328"/>
          </p14:sldIdLst>
        </p14:section>
        <p14:section name="自我介绍" id="{166231FE-5770-4E9E-A2AE-F66924A3062F}">
          <p14:sldIdLst>
            <p14:sldId id="331"/>
          </p14:sldIdLst>
        </p14:section>
        <p14:section name="分享大纲" id="{05F591AE-37C6-44D7-B5D5-5B2F2E701E6D}">
          <p14:sldIdLst>
            <p14:sldId id="357"/>
          </p14:sldIdLst>
        </p14:section>
        <p14:section name="ch1" id="{CDED221A-8C98-4581-AA83-9BB223C65A25}">
          <p14:sldIdLst>
            <p14:sldId id="278"/>
            <p14:sldId id="461"/>
            <p14:sldId id="460"/>
            <p14:sldId id="470"/>
            <p14:sldId id="471"/>
            <p14:sldId id="472"/>
            <p14:sldId id="473"/>
            <p14:sldId id="475"/>
            <p14:sldId id="474"/>
          </p14:sldIdLst>
        </p14:section>
        <p14:section name="ch2" id="{AA915A87-9C0A-4E09-BA79-0DE651E901AA}">
          <p14:sldIdLst>
            <p14:sldId id="378"/>
            <p14:sldId id="462"/>
            <p14:sldId id="465"/>
            <p14:sldId id="476"/>
            <p14:sldId id="479"/>
            <p14:sldId id="480"/>
          </p14:sldIdLst>
        </p14:section>
        <p14:section name="ch3" id="{E58B9C04-F6A0-45D1-8D78-36C4B354908B}">
          <p14:sldIdLst>
            <p14:sldId id="377"/>
            <p14:sldId id="478"/>
            <p14:sldId id="463"/>
            <p14:sldId id="477"/>
          </p14:sldIdLst>
        </p14:section>
        <p14:section name="ch4" id="{C2B820EA-09C2-4A45-9D55-1974CC7F0DFC}">
          <p14:sldIdLst>
            <p14:sldId id="466"/>
            <p14:sldId id="464"/>
            <p14:sldId id="467"/>
          </p14:sldIdLst>
        </p14:section>
        <p14:section name="ch5" id="{8AA4D5CF-BB3F-4E16-9C9D-E771D33C1501}">
          <p14:sldIdLst>
            <p14:sldId id="439"/>
            <p14:sldId id="418"/>
          </p14:sldIdLst>
        </p14:section>
        <p14:section name="end" id="{708F5718-353B-40D5-987C-E440F5819B6B}">
          <p14:sldIdLst>
            <p14:sldId id="267"/>
          </p14:sldIdLst>
        </p14:section>
        <p14:section name="backup" id="{8D75C2CE-5164-4DBA-8C17-339A906F979F}">
          <p14:sldIdLst>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1"/>
    <p:restoredTop sz="70631"/>
  </p:normalViewPr>
  <p:slideViewPr>
    <p:cSldViewPr snapToGrid="0" snapToObjects="1">
      <p:cViewPr varScale="1">
        <p:scale>
          <a:sx n="63" d="100"/>
          <a:sy n="63" d="100"/>
        </p:scale>
        <p:origin x="9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691BD-C247-5A43-912C-AE655260C99D}"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3AEE6-67D0-CE46-BC8E-78700A31265E}" type="slidenum">
              <a:rPr lang="en-US" smtClean="0"/>
              <a:t>‹#›</a:t>
            </a:fld>
            <a:endParaRPr lang="en-US"/>
          </a:p>
        </p:txBody>
      </p:sp>
    </p:spTree>
    <p:extLst>
      <p:ext uri="{BB962C8B-B14F-4D97-AF65-F5344CB8AC3E}">
        <p14:creationId xmlns:p14="http://schemas.microsoft.com/office/powerpoint/2010/main" val="286797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eemarker.apache.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oheqionglin.com/site/serialize/02006006/detail.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csdn.net/qq_35246620/article/details/68487904"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catchu.github.io/2017/12/14/FreeMarker%E5%9F%BA%E6%9C%AC%E8%AF%AD%E6%B3%95/"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ianshu.com/p/c488709d643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atchu.github.io/2017/12/14/FreeMarker%E5%9F%BA%E6%9C%AC%E8%AF%AD%E6%B3%95/"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jianshu.com/p/c488709d6430"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javaworld.com/article/2072999/get-started-with-hibernate.html" TargetMode="External"/><Relationship Id="rId13" Type="http://schemas.openxmlformats.org/officeDocument/2006/relationships/hyperlink" Target="https://www.javaworld.com/article/2137346/java-tip-hibernate-validation-in-a-standalone-implementation.html" TargetMode="External"/><Relationship Id="rId3" Type="http://schemas.openxmlformats.org/officeDocument/2006/relationships/hyperlink" Target="https://juejin.im/post/5cb56de56fb9a068b47b6e55" TargetMode="External"/><Relationship Id="rId7" Type="http://schemas.openxmlformats.org/officeDocument/2006/relationships/hyperlink" Target="https://www.javaworld.com/article/3313114/what-is-a-java-servlet-request-handling-for-java-web-applications.html" TargetMode="External"/><Relationship Id="rId12" Type="http://schemas.openxmlformats.org/officeDocument/2006/relationships/hyperlink" Target="https://www.javaworld.com/article/2077880/data-storage-introduction-to-hibernate-search.html%20target="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eclipse.org/eclipselink" TargetMode="External"/><Relationship Id="rId11" Type="http://schemas.openxmlformats.org/officeDocument/2006/relationships/hyperlink" Target="http://in.relation.to/2019/02/19/hibernate-orm-538-final-out/" TargetMode="External"/><Relationship Id="rId5" Type="http://schemas.openxmlformats.org/officeDocument/2006/relationships/hyperlink" Target="http://hibernate.org/orm/" TargetMode="External"/><Relationship Id="rId10" Type="http://schemas.openxmlformats.org/officeDocument/2006/relationships/hyperlink" Target="http://hibernate.org/" TargetMode="External"/><Relationship Id="rId4" Type="http://schemas.openxmlformats.org/officeDocument/2006/relationships/hyperlink" Target="https://jcp.org/en/jsr/detail?id=338" TargetMode="External"/><Relationship Id="rId9" Type="http://schemas.openxmlformats.org/officeDocument/2006/relationships/hyperlink" Target="http://www.javaperformancetuning.com/news/interview041.shtml" TargetMode="External"/><Relationship Id="rId14" Type="http://schemas.openxmlformats.org/officeDocument/2006/relationships/hyperlink" Target="http://hibernate.org/og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spring.io/spring-data/jpa/docs/current/reference/html/#refer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schina.net/news/94902/history-of-spring-framework-and-spring-boo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spring-projects/spring-framework/issues/1452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spring-projects/spring-framework/issues/1452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spring-projects/spring-framework/issues/1452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1</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153069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13</a:t>
            </a:fld>
            <a:endParaRPr lang="en-US"/>
          </a:p>
        </p:txBody>
      </p:sp>
    </p:spTree>
    <p:extLst>
      <p:ext uri="{BB962C8B-B14F-4D97-AF65-F5344CB8AC3E}">
        <p14:creationId xmlns:p14="http://schemas.microsoft.com/office/powerpoint/2010/main" val="2814888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SpringBootApplicatin</a:t>
            </a:r>
            <a:r>
              <a:rPr lang="en-US" sz="12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zh-CN" altLang="en-US" sz="1200" kern="1200" dirty="0">
                <a:solidFill>
                  <a:schemeClr val="tx1"/>
                </a:solidFill>
                <a:effectLst/>
                <a:latin typeface="+mn-lt"/>
                <a:ea typeface="+mn-ea"/>
                <a:cs typeface="+mn-cs"/>
              </a:rPr>
              <a:t>很多</a:t>
            </a:r>
            <a:r>
              <a:rPr lang="en-US" sz="1200" kern="1200" dirty="0">
                <a:solidFill>
                  <a:schemeClr val="tx1"/>
                </a:solidFill>
                <a:effectLst/>
                <a:latin typeface="+mn-lt"/>
                <a:ea typeface="+mn-ea"/>
                <a:cs typeface="+mn-cs"/>
              </a:rPr>
              <a:t>Spring Boot</a:t>
            </a:r>
            <a:r>
              <a:rPr lang="zh-CN" altLang="en-US" sz="1200" kern="1200" dirty="0">
                <a:solidFill>
                  <a:schemeClr val="tx1"/>
                </a:solidFill>
                <a:effectLst/>
                <a:latin typeface="+mn-lt"/>
                <a:ea typeface="+mn-ea"/>
                <a:cs typeface="+mn-cs"/>
              </a:rPr>
              <a:t>开发者经常使</a:t>
            </a:r>
          </a:p>
          <a:p>
            <a:r>
              <a:rPr lang="zh-CN" altLang="en-US" sz="1200" kern="1200" dirty="0">
                <a:solidFill>
                  <a:schemeClr val="tx1"/>
                </a:solidFill>
                <a:effectLst/>
                <a:latin typeface="+mn-lt"/>
                <a:ea typeface="+mn-ea"/>
                <a:cs typeface="+mn-cs"/>
              </a:rPr>
              <a:t>用 </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Configuration ， @</a:t>
            </a:r>
            <a:r>
              <a:rPr lang="en-US" sz="1200" kern="1200" dirty="0" err="1">
                <a:solidFill>
                  <a:schemeClr val="tx1"/>
                </a:solidFill>
                <a:effectLst/>
                <a:latin typeface="+mn-lt"/>
                <a:ea typeface="+mn-ea"/>
                <a:cs typeface="+mn-cs"/>
              </a:rPr>
              <a:t>EnableAutoConfiguration</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ComponentScan</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注解</a:t>
            </a:r>
          </a:p>
          <a:p>
            <a:r>
              <a:rPr lang="zh-CN" altLang="en-US" sz="1200" kern="1200" dirty="0">
                <a:solidFill>
                  <a:schemeClr val="tx1"/>
                </a:solidFill>
                <a:effectLst/>
                <a:latin typeface="+mn-lt"/>
                <a:ea typeface="+mn-ea"/>
                <a:cs typeface="+mn-cs"/>
              </a:rPr>
              <a:t>他们的</a:t>
            </a:r>
            <a:r>
              <a:rPr lang="en-US" sz="1200" kern="1200" dirty="0">
                <a:solidFill>
                  <a:schemeClr val="tx1"/>
                </a:solidFill>
                <a:effectLst/>
                <a:latin typeface="+mn-lt"/>
                <a:ea typeface="+mn-ea"/>
                <a:cs typeface="+mn-cs"/>
              </a:rPr>
              <a:t>main</a:t>
            </a:r>
            <a:r>
              <a:rPr lang="zh-CN" altLang="en-US" sz="1200" kern="1200" dirty="0">
                <a:solidFill>
                  <a:schemeClr val="tx1"/>
                </a:solidFill>
                <a:effectLst/>
                <a:latin typeface="+mn-lt"/>
                <a:ea typeface="+mn-ea"/>
                <a:cs typeface="+mn-cs"/>
              </a:rPr>
              <a:t>类，由于这些注解如此频繁地一块使用（特别是遵循以上最佳实践的时</a:t>
            </a:r>
          </a:p>
          <a:p>
            <a:r>
              <a:rPr lang="zh-CN" altLang="en-US" sz="1200" kern="1200" dirty="0">
                <a:solidFill>
                  <a:schemeClr val="tx1"/>
                </a:solidFill>
                <a:effectLst/>
                <a:latin typeface="+mn-lt"/>
                <a:ea typeface="+mn-ea"/>
                <a:cs typeface="+mn-cs"/>
              </a:rPr>
              <a:t>候），</a:t>
            </a:r>
            <a:r>
              <a:rPr lang="en-US" sz="1200" kern="1200" dirty="0">
                <a:solidFill>
                  <a:schemeClr val="tx1"/>
                </a:solidFill>
                <a:effectLst/>
                <a:latin typeface="+mn-lt"/>
                <a:ea typeface="+mn-ea"/>
                <a:cs typeface="+mn-cs"/>
              </a:rPr>
              <a:t>Spring</a:t>
            </a:r>
          </a:p>
          <a:p>
            <a:r>
              <a:rPr lang="en-US" sz="12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Configuration : </a:t>
            </a:r>
            <a:r>
              <a:rPr lang="zh-CN" altLang="en-US" sz="1200" b="0" i="0" kern="1200" dirty="0">
                <a:solidFill>
                  <a:schemeClr val="tx1"/>
                </a:solidFill>
                <a:effectLst/>
                <a:latin typeface="+mn-lt"/>
                <a:ea typeface="+mn-ea"/>
                <a:cs typeface="+mn-cs"/>
              </a:rPr>
              <a:t>　从</a:t>
            </a:r>
            <a:r>
              <a:rPr lang="en-US" sz="1200" b="0" i="0" kern="1200" dirty="0">
                <a:solidFill>
                  <a:schemeClr val="tx1"/>
                </a:solidFill>
                <a:effectLst/>
                <a:latin typeface="+mn-lt"/>
                <a:ea typeface="+mn-ea"/>
                <a:cs typeface="+mn-cs"/>
              </a:rPr>
              <a:t>Spring3.0，@Configuration</a:t>
            </a:r>
            <a:r>
              <a:rPr lang="zh-CN" altLang="en-US" sz="1200" b="0" i="0" kern="1200" dirty="0">
                <a:solidFill>
                  <a:schemeClr val="tx1"/>
                </a:solidFill>
                <a:effectLst/>
                <a:latin typeface="+mn-lt"/>
                <a:ea typeface="+mn-ea"/>
                <a:cs typeface="+mn-cs"/>
              </a:rPr>
              <a:t>用于定义配置类，可替换</a:t>
            </a:r>
            <a:r>
              <a:rPr lang="en-US"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配置文件，被注解的类内部包含有一个或多个被</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注解的方法，这些方法将会被</a:t>
            </a:r>
            <a:r>
              <a:rPr lang="en-US" sz="1200" b="0" i="0" kern="1200" dirty="0" err="1">
                <a:solidFill>
                  <a:schemeClr val="tx1"/>
                </a:solidFill>
                <a:effectLst/>
                <a:latin typeface="+mn-lt"/>
                <a:ea typeface="+mn-ea"/>
                <a:cs typeface="+mn-cs"/>
              </a:rPr>
              <a:t>AnnotationConfigApplicationContext</a:t>
            </a:r>
            <a:r>
              <a:rPr lang="zh-CN" altLang="en-US" sz="1200" b="0" i="0" kern="1200" dirty="0">
                <a:solidFill>
                  <a:schemeClr val="tx1"/>
                </a:solidFill>
                <a:effectLst/>
                <a:latin typeface="+mn-lt"/>
                <a:ea typeface="+mn-ea"/>
                <a:cs typeface="+mn-cs"/>
              </a:rPr>
              <a:t>或</a:t>
            </a:r>
            <a:r>
              <a:rPr lang="en-US" sz="1200" b="0" i="0" kern="1200" dirty="0" err="1">
                <a:solidFill>
                  <a:schemeClr val="tx1"/>
                </a:solidFill>
                <a:effectLst/>
                <a:latin typeface="+mn-lt"/>
                <a:ea typeface="+mn-ea"/>
                <a:cs typeface="+mn-cs"/>
              </a:rPr>
              <a:t>AnnotationConfigWebApplicationContext</a:t>
            </a:r>
            <a:r>
              <a:rPr lang="zh-CN" altLang="en-US" sz="1200" b="0" i="0" kern="1200" dirty="0">
                <a:solidFill>
                  <a:schemeClr val="tx1"/>
                </a:solidFill>
                <a:effectLst/>
                <a:latin typeface="+mn-lt"/>
                <a:ea typeface="+mn-ea"/>
                <a:cs typeface="+mn-cs"/>
              </a:rPr>
              <a:t>类进行扫描，并用于构建</a:t>
            </a:r>
            <a:r>
              <a:rPr lang="en-US" sz="1200" b="0" i="0" kern="1200" dirty="0">
                <a:solidFill>
                  <a:schemeClr val="tx1"/>
                </a:solidFill>
                <a:effectLst/>
                <a:latin typeface="+mn-lt"/>
                <a:ea typeface="+mn-ea"/>
                <a:cs typeface="+mn-cs"/>
              </a:rPr>
              <a:t>bean</a:t>
            </a:r>
            <a:r>
              <a:rPr lang="zh-CN" altLang="en-US" sz="1200" b="0" i="0" kern="1200" dirty="0">
                <a:solidFill>
                  <a:schemeClr val="tx1"/>
                </a:solidFill>
                <a:effectLst/>
                <a:latin typeface="+mn-lt"/>
                <a:ea typeface="+mn-ea"/>
                <a:cs typeface="+mn-cs"/>
              </a:rPr>
              <a:t>定义，初始化</a:t>
            </a:r>
            <a:r>
              <a:rPr lang="en-US"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容器。</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EnableAutoConfiguration</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EnableAutoConfiguration</a:t>
            </a:r>
            <a:r>
              <a:rPr lang="zh-CN" altLang="en-US" sz="1200" b="0" i="0" kern="1200" dirty="0">
                <a:solidFill>
                  <a:schemeClr val="tx1"/>
                </a:solidFill>
                <a:effectLst/>
                <a:latin typeface="+mn-lt"/>
                <a:ea typeface="+mn-ea"/>
                <a:cs typeface="+mn-cs"/>
              </a:rPr>
              <a:t>可以帮助</a:t>
            </a:r>
            <a:r>
              <a:rPr lang="en-US" sz="1200" b="0" i="0" kern="1200" dirty="0" err="1">
                <a:solidFill>
                  <a:schemeClr val="tx1"/>
                </a:solidFill>
                <a:effectLst/>
                <a:latin typeface="+mn-lt"/>
                <a:ea typeface="+mn-ea"/>
                <a:cs typeface="+mn-cs"/>
              </a:rPr>
              <a:t>SpringBoot</a:t>
            </a:r>
            <a:r>
              <a:rPr lang="zh-CN" altLang="en-US" sz="1200" b="0" i="0" kern="1200" dirty="0">
                <a:solidFill>
                  <a:schemeClr val="tx1"/>
                </a:solidFill>
                <a:effectLst/>
                <a:latin typeface="+mn-lt"/>
                <a:ea typeface="+mn-ea"/>
                <a:cs typeface="+mn-cs"/>
              </a:rPr>
              <a:t>应用将所有符合条件的</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Configuration</a:t>
            </a:r>
            <a:r>
              <a:rPr lang="zh-CN" altLang="en-US" sz="1200" b="0" i="0" kern="1200" dirty="0">
                <a:solidFill>
                  <a:schemeClr val="tx1"/>
                </a:solidFill>
                <a:effectLst/>
                <a:latin typeface="+mn-lt"/>
                <a:ea typeface="+mn-ea"/>
                <a:cs typeface="+mn-cs"/>
              </a:rPr>
              <a:t>配置都加载到当前</a:t>
            </a:r>
            <a:r>
              <a:rPr lang="en-US" sz="1200" b="0" i="0" kern="1200" dirty="0" err="1">
                <a:solidFill>
                  <a:schemeClr val="tx1"/>
                </a:solidFill>
                <a:effectLst/>
                <a:latin typeface="+mn-lt"/>
                <a:ea typeface="+mn-ea"/>
                <a:cs typeface="+mn-cs"/>
              </a:rPr>
              <a:t>SpringBoot</a:t>
            </a:r>
            <a:r>
              <a:rPr lang="zh-CN" altLang="en-US" sz="1200" b="0" i="0" kern="1200" dirty="0">
                <a:solidFill>
                  <a:schemeClr val="tx1"/>
                </a:solidFill>
                <a:effectLst/>
                <a:latin typeface="+mn-lt"/>
                <a:ea typeface="+mn-ea"/>
                <a:cs typeface="+mn-cs"/>
              </a:rPr>
              <a:t>创建并使用的</a:t>
            </a:r>
            <a:r>
              <a:rPr lang="en-US" sz="1200" b="0" i="0" kern="1200" dirty="0" err="1">
                <a:solidFill>
                  <a:schemeClr val="tx1"/>
                </a:solidFill>
                <a:effectLst/>
                <a:latin typeface="+mn-lt"/>
                <a:ea typeface="+mn-ea"/>
                <a:cs typeface="+mn-cs"/>
              </a:rPr>
              <a:t>IoC</a:t>
            </a:r>
            <a:r>
              <a:rPr lang="zh-CN" altLang="en-US" sz="1200" b="0" i="0" kern="1200" dirty="0">
                <a:solidFill>
                  <a:schemeClr val="tx1"/>
                </a:solidFill>
                <a:effectLst/>
                <a:latin typeface="+mn-lt"/>
                <a:ea typeface="+mn-ea"/>
                <a:cs typeface="+mn-cs"/>
              </a:rPr>
              <a:t>容器。它更多是提供一种配置查找的功能支持</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实现智能配置。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EnableTransactionManagement</a:t>
            </a:r>
            <a:r>
              <a:rPr lang="en-US" sz="120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 开启事务支持后，然后在访问数据库的</a:t>
            </a:r>
            <a:r>
              <a:rPr lang="en-US" sz="1200" b="0" i="0" kern="1200" dirty="0">
                <a:solidFill>
                  <a:schemeClr val="tx1"/>
                </a:solidFill>
                <a:effectLst/>
                <a:latin typeface="+mn-lt"/>
                <a:ea typeface="+mn-ea"/>
                <a:cs typeface="+mn-cs"/>
              </a:rPr>
              <a:t>Service</a:t>
            </a:r>
            <a:r>
              <a:rPr lang="zh-CN" altLang="en-US" sz="1200" b="0" i="0" kern="1200" dirty="0">
                <a:solidFill>
                  <a:schemeClr val="tx1"/>
                </a:solidFill>
                <a:effectLst/>
                <a:latin typeface="+mn-lt"/>
                <a:ea typeface="+mn-ea"/>
                <a:cs typeface="+mn-cs"/>
              </a:rPr>
              <a:t>方法上添加注解 </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Transactional </a:t>
            </a:r>
            <a:r>
              <a:rPr lang="zh-CN" altLang="en-US" sz="1200" b="0" i="0" kern="1200" dirty="0">
                <a:solidFill>
                  <a:schemeClr val="tx1"/>
                </a:solidFill>
                <a:effectLst/>
                <a:latin typeface="+mn-lt"/>
                <a:ea typeface="+mn-ea"/>
                <a:cs typeface="+mn-cs"/>
              </a:rPr>
              <a:t>便可。</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EnableAsync</a:t>
            </a:r>
            <a:r>
              <a:rPr lang="zh-CN" altLang="en-US" sz="1200" b="0" i="0" kern="1200" dirty="0">
                <a:solidFill>
                  <a:schemeClr val="tx1"/>
                </a:solidFill>
                <a:effectLst/>
                <a:latin typeface="+mn-lt"/>
                <a:ea typeface="+mn-ea"/>
                <a:cs typeface="+mn-cs"/>
              </a:rPr>
              <a:t>注解是用来开启</a:t>
            </a:r>
            <a:r>
              <a:rPr lang="en-US"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的异步功能的，一般在方法上加上</a:t>
            </a:r>
            <a:r>
              <a:rPr lang="en-US" altLang="zh-CN" dirty="0"/>
              <a:t>@</a:t>
            </a:r>
            <a:r>
              <a:rPr lang="en-US" dirty="0" err="1"/>
              <a:t>Async</a:t>
            </a:r>
            <a:r>
              <a:rPr lang="zh-CN" altLang="en-US" sz="1200" b="0" i="0" kern="1200" dirty="0">
                <a:solidFill>
                  <a:schemeClr val="tx1"/>
                </a:solidFill>
                <a:effectLst/>
                <a:latin typeface="+mn-lt"/>
                <a:ea typeface="+mn-ea"/>
                <a:cs typeface="+mn-cs"/>
              </a:rPr>
              <a:t>注解，就可以让这个方法变成一个异步方法（其实就是用线程池的其中一个线程来运行这个方法），前提是要使用</a:t>
            </a:r>
            <a:r>
              <a:rPr lang="en-US" altLang="zh-CN" dirty="0"/>
              <a:t>@</a:t>
            </a:r>
            <a:r>
              <a:rPr lang="en-US" dirty="0" err="1"/>
              <a:t>EnableAsync</a:t>
            </a:r>
            <a:r>
              <a:rPr lang="zh-CN" altLang="en-US" sz="1200" b="0" i="0" kern="1200" dirty="0">
                <a:solidFill>
                  <a:schemeClr val="tx1"/>
                </a:solidFill>
                <a:effectLst/>
                <a:latin typeface="+mn-lt"/>
                <a:ea typeface="+mn-ea"/>
                <a:cs typeface="+mn-cs"/>
              </a:rPr>
              <a:t>注解开启</a:t>
            </a:r>
            <a:r>
              <a:rPr lang="en-US" sz="1200" b="0" i="0" kern="1200" dirty="0">
                <a:solidFill>
                  <a:schemeClr val="tx1"/>
                </a:solidFill>
                <a:effectLst/>
                <a:latin typeface="+mn-lt"/>
                <a:ea typeface="+mn-ea"/>
                <a:cs typeface="+mn-cs"/>
              </a:rPr>
              <a:t>Spring</a:t>
            </a:r>
            <a:r>
              <a:rPr lang="zh-CN" altLang="en-US" sz="1200" b="0" i="0" kern="1200" dirty="0">
                <a:solidFill>
                  <a:schemeClr val="tx1"/>
                </a:solidFill>
                <a:effectLst/>
                <a:latin typeface="+mn-lt"/>
                <a:ea typeface="+mn-ea"/>
                <a:cs typeface="+mn-cs"/>
              </a:rPr>
              <a:t>的异步功能。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183AEE6-67D0-CE46-BC8E-78700A31265E}" type="slidenum">
              <a:rPr lang="en-US" smtClean="0"/>
              <a:t>14</a:t>
            </a:fld>
            <a:endParaRPr lang="en-US"/>
          </a:p>
        </p:txBody>
      </p:sp>
    </p:spTree>
    <p:extLst>
      <p:ext uri="{BB962C8B-B14F-4D97-AF65-F5344CB8AC3E}">
        <p14:creationId xmlns:p14="http://schemas.microsoft.com/office/powerpoint/2010/main" val="116446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https://freemarker.apache.org/</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15</a:t>
            </a:fld>
            <a:endParaRPr lang="en-US"/>
          </a:p>
        </p:txBody>
      </p:sp>
    </p:spTree>
    <p:extLst>
      <p:ext uri="{BB962C8B-B14F-4D97-AF65-F5344CB8AC3E}">
        <p14:creationId xmlns:p14="http://schemas.microsoft.com/office/powerpoint/2010/main" val="3647219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http://moheqionglin.com/site/serialize/02006006/detail.html</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16</a:t>
            </a:fld>
            <a:endParaRPr lang="en-US"/>
          </a:p>
        </p:txBody>
      </p:sp>
    </p:spTree>
    <p:extLst>
      <p:ext uri="{BB962C8B-B14F-4D97-AF65-F5344CB8AC3E}">
        <p14:creationId xmlns:p14="http://schemas.microsoft.com/office/powerpoint/2010/main" val="81861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https://blog.csdn.net/qq_35246620/article/details/68487904</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17</a:t>
            </a:fld>
            <a:endParaRPr lang="en-US"/>
          </a:p>
        </p:txBody>
      </p:sp>
    </p:spTree>
    <p:extLst>
      <p:ext uri="{BB962C8B-B14F-4D97-AF65-F5344CB8AC3E}">
        <p14:creationId xmlns:p14="http://schemas.microsoft.com/office/powerpoint/2010/main" val="250727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com.chatopera.cc.config</a:t>
            </a:r>
            <a:r>
              <a:rPr lang="en-US" dirty="0"/>
              <a:t>. </a:t>
            </a:r>
            <a:r>
              <a:rPr lang="en-US" dirty="0" err="1"/>
              <a:t>CSKeFuWebAppConfigurer</a:t>
            </a:r>
            <a:endParaRPr lang="en-US" dirty="0"/>
          </a:p>
          <a:p>
            <a:r>
              <a:rPr lang="en-US" dirty="0" err="1"/>
              <a:t>UserInterceptorHandler</a:t>
            </a:r>
            <a:endParaRPr lang="en-US" dirty="0"/>
          </a:p>
          <a:p>
            <a:r>
              <a:rPr lang="en-US" dirty="0" err="1"/>
              <a:t>CrossInterceptorHandler</a:t>
            </a:r>
            <a:endParaRPr lang="en-US" dirty="0"/>
          </a:p>
          <a:p>
            <a:r>
              <a:rPr lang="en-US" dirty="0" err="1"/>
              <a:t>LogIntercreptorHandler</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18</a:t>
            </a:fld>
            <a:endParaRPr lang="en-US"/>
          </a:p>
        </p:txBody>
      </p:sp>
    </p:spTree>
    <p:extLst>
      <p:ext uri="{BB962C8B-B14F-4D97-AF65-F5344CB8AC3E}">
        <p14:creationId xmlns:p14="http://schemas.microsoft.com/office/powerpoint/2010/main" val="281399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FreeMarker</a:t>
            </a:r>
            <a:r>
              <a:rPr lang="zh-CN" altLang="en-US" sz="1200" b="0" i="0" kern="1200" dirty="0">
                <a:solidFill>
                  <a:schemeClr val="tx1"/>
                </a:solidFill>
                <a:effectLst/>
                <a:latin typeface="+mn-lt"/>
                <a:ea typeface="+mn-ea"/>
                <a:cs typeface="+mn-cs"/>
              </a:rPr>
              <a:t>基本语法</a:t>
            </a:r>
            <a:endParaRPr lang="en-US" dirty="0">
              <a:hlinkClick r:id="rId3"/>
            </a:endParaRPr>
          </a:p>
          <a:p>
            <a:r>
              <a:rPr lang="en-US" dirty="0">
                <a:hlinkClick r:id="rId3"/>
              </a:rPr>
              <a:t>http://catchu.github.io/2017/12/14/FreeMarker%E5%9F%BA%E6%9C%AC%E8%AF%AD%E6%B3%95/</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Freemarker</a:t>
            </a:r>
            <a:r>
              <a:rPr lang="en-US"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语法入门</a:t>
            </a:r>
            <a:endParaRPr lang="en-US" dirty="0"/>
          </a:p>
          <a:p>
            <a:r>
              <a:rPr lang="en-US" dirty="0">
                <a:hlinkClick r:id="rId4"/>
              </a:rPr>
              <a:t>https://www.jianshu.com/p/c488709d6430</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19</a:t>
            </a:fld>
            <a:endParaRPr lang="en-US"/>
          </a:p>
        </p:txBody>
      </p:sp>
    </p:spTree>
    <p:extLst>
      <p:ext uri="{BB962C8B-B14F-4D97-AF65-F5344CB8AC3E}">
        <p14:creationId xmlns:p14="http://schemas.microsoft.com/office/powerpoint/2010/main" val="3078799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FreeMarker</a:t>
            </a:r>
            <a:r>
              <a:rPr lang="zh-CN" altLang="en-US" sz="1200" b="0" i="0" kern="1200" dirty="0">
                <a:solidFill>
                  <a:schemeClr val="tx1"/>
                </a:solidFill>
                <a:effectLst/>
                <a:latin typeface="+mn-lt"/>
                <a:ea typeface="+mn-ea"/>
                <a:cs typeface="+mn-cs"/>
              </a:rPr>
              <a:t>基本语法</a:t>
            </a:r>
            <a:endParaRPr lang="en-US" dirty="0">
              <a:hlinkClick r:id="rId3"/>
            </a:endParaRPr>
          </a:p>
          <a:p>
            <a:r>
              <a:rPr lang="en-US" dirty="0">
                <a:hlinkClick r:id="rId3"/>
              </a:rPr>
              <a:t>http://catchu.github.io/2017/12/14/FreeMarker%E5%9F%BA%E6%9C%AC%E8%AF%AD%E6%B3%95/</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Freemarker</a:t>
            </a:r>
            <a:r>
              <a:rPr lang="en-US"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语法入门</a:t>
            </a:r>
            <a:endParaRPr lang="en-US" dirty="0"/>
          </a:p>
          <a:p>
            <a:r>
              <a:rPr lang="en-US" dirty="0">
                <a:hlinkClick r:id="rId4"/>
              </a:rPr>
              <a:t>https://www.jianshu.com/p/c488709d6430</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emp.name</a:t>
            </a:r>
            <a:r>
              <a:rPr lang="en-US" dirty="0"/>
              <a:t>!}　　　　　　　　　　 // </a:t>
            </a:r>
            <a:r>
              <a:rPr lang="zh-CN" altLang="en-US" dirty="0"/>
              <a:t>变量存在，输出该变量，否则不输出</a:t>
            </a:r>
            <a:endParaRPr lang="en-US" dirty="0"/>
          </a:p>
          <a:p>
            <a:r>
              <a:rPr lang="en-US" altLang="zh-CN" dirty="0"/>
              <a:t>// </a:t>
            </a:r>
            <a:r>
              <a:rPr lang="zh-CN" altLang="en-US" dirty="0"/>
              <a:t>当 </a:t>
            </a:r>
            <a:r>
              <a:rPr lang="en-US" dirty="0" err="1"/>
              <a:t>photoList</a:t>
            </a:r>
            <a:r>
              <a:rPr lang="en-US" dirty="0"/>
              <a:t> </a:t>
            </a:r>
            <a:r>
              <a:rPr lang="zh-CN" altLang="en-US" dirty="0"/>
              <a:t>不为空时</a:t>
            </a:r>
            <a:r>
              <a:rPr lang="en-US" altLang="zh-CN" sz="1200" kern="1200" dirty="0">
                <a:solidFill>
                  <a:schemeClr val="tx1"/>
                </a:solidFill>
                <a:effectLst/>
                <a:latin typeface="+mn-lt"/>
                <a:ea typeface="+mn-ea"/>
                <a:cs typeface="+mn-cs"/>
              </a:rPr>
              <a:t>&lt;#</a:t>
            </a: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photoList</a:t>
            </a:r>
            <a:r>
              <a:rPr lang="en-US" sz="1200" kern="1200" dirty="0">
                <a:solidFill>
                  <a:schemeClr val="tx1"/>
                </a:solidFill>
                <a:effectLst/>
                <a:latin typeface="+mn-lt"/>
                <a:ea typeface="+mn-ea"/>
                <a:cs typeface="+mn-cs"/>
              </a:rPr>
              <a:t>??&gt;</a:t>
            </a:r>
            <a:r>
              <a:rPr lang="en-US" dirty="0"/>
              <a:t>...</a:t>
            </a:r>
            <a:r>
              <a:rPr lang="en-US" sz="1200" kern="1200" dirty="0">
                <a:solidFill>
                  <a:schemeClr val="tx1"/>
                </a:solidFill>
                <a:effectLst/>
                <a:latin typeface="+mn-lt"/>
                <a:ea typeface="+mn-ea"/>
                <a:cs typeface="+mn-cs"/>
              </a:rPr>
              <a:t>&lt;/#if&gt;</a:t>
            </a:r>
            <a:r>
              <a:rPr lang="en-US" dirty="0"/>
              <a:t> </a:t>
            </a:r>
            <a:r>
              <a:rPr lang="zh-CN" altLang="en-US" dirty="0"/>
              <a:t>值得注意的是</a:t>
            </a:r>
            <a:r>
              <a:rPr lang="en-US" altLang="zh-CN" dirty="0"/>
              <a:t>,${..}</a:t>
            </a:r>
            <a:r>
              <a:rPr lang="zh-CN" altLang="en-US" dirty="0"/>
              <a:t>只能用于文本部分</a:t>
            </a:r>
            <a:r>
              <a:rPr lang="en-US" altLang="zh-CN" dirty="0"/>
              <a:t>,</a:t>
            </a:r>
            <a:r>
              <a:rPr lang="zh-CN" altLang="en-US" dirty="0"/>
              <a:t>不能用于表达式</a:t>
            </a:r>
            <a:r>
              <a:rPr lang="en-US" altLang="zh-CN" dirty="0"/>
              <a:t>,</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20</a:t>
            </a:fld>
            <a:endParaRPr lang="en-US"/>
          </a:p>
        </p:txBody>
      </p:sp>
    </p:spTree>
    <p:extLst>
      <p:ext uri="{BB962C8B-B14F-4D97-AF65-F5344CB8AC3E}">
        <p14:creationId xmlns:p14="http://schemas.microsoft.com/office/powerpoint/2010/main" val="323479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Sophisticated support to build repositories based on Spring and JPA</a:t>
            </a:r>
          </a:p>
          <a:p>
            <a:br>
              <a:rPr lang="en-US" dirty="0"/>
            </a:br>
            <a:r>
              <a:rPr lang="zh-CN" altLang="en-US" dirty="0"/>
              <a:t>非常成熟的构建数据库对象操作的框架，</a:t>
            </a:r>
            <a:r>
              <a:rPr lang="en-US" sz="1200" b="0" i="0" kern="1200" dirty="0">
                <a:solidFill>
                  <a:schemeClr val="tx1"/>
                </a:solidFill>
                <a:effectLst/>
                <a:latin typeface="+mn-lt"/>
                <a:ea typeface="+mn-ea"/>
                <a:cs typeface="+mn-cs"/>
              </a:rPr>
              <a:t>Spring Data JPA, part of the larger Spring Data family, makes it easy to easily implement JPA based repositories. This module deals with enhanced support for JPA based data access layers. It makes it easier to build Spring-powered applications that use data access technologies.</a:t>
            </a:r>
          </a:p>
          <a:p>
            <a:r>
              <a:rPr lang="en-US" sz="1200" b="0" i="0" kern="1200" dirty="0">
                <a:solidFill>
                  <a:schemeClr val="tx1"/>
                </a:solidFill>
                <a:effectLst/>
                <a:latin typeface="+mn-lt"/>
                <a:ea typeface="+mn-ea"/>
                <a:cs typeface="+mn-cs"/>
              </a:rPr>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https://juejin.im/post/5cb56de56fb9a068b47b6e55</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Java Persistence API: </a:t>
            </a:r>
            <a:r>
              <a:rPr lang="zh-CN" altLang="en-US" dirty="0"/>
              <a:t>作为规范，</a:t>
            </a:r>
            <a:r>
              <a:rPr lang="en-US" dirty="0">
                <a:hlinkClick r:id="rId4"/>
              </a:rPr>
              <a:t>Java Persistence API</a:t>
            </a:r>
            <a:r>
              <a:rPr lang="zh-CN" altLang="en-US" dirty="0"/>
              <a:t>关注</a:t>
            </a:r>
            <a:r>
              <a:rPr lang="zh-CN" altLang="en-US" sz="1200" kern="1200" dirty="0">
                <a:solidFill>
                  <a:schemeClr val="tx1"/>
                </a:solidFill>
                <a:effectLst/>
                <a:latin typeface="+mn-lt"/>
                <a:ea typeface="+mn-ea"/>
                <a:cs typeface="+mn-cs"/>
              </a:rPr>
              <a:t>持久性，它将</a:t>
            </a:r>
            <a:r>
              <a:rPr lang="en-US" sz="1200" kern="1200" dirty="0">
                <a:solidFill>
                  <a:schemeClr val="tx1"/>
                </a:solidFill>
                <a:effectLst/>
                <a:latin typeface="+mn-lt"/>
                <a:ea typeface="+mn-ea"/>
                <a:cs typeface="+mn-cs"/>
              </a:rPr>
              <a:t>Java</a:t>
            </a:r>
            <a:r>
              <a:rPr lang="zh-CN" altLang="en-US" sz="1200" kern="1200" dirty="0">
                <a:solidFill>
                  <a:schemeClr val="tx1"/>
                </a:solidFill>
                <a:effectLst/>
                <a:latin typeface="+mn-lt"/>
                <a:ea typeface="+mn-ea"/>
                <a:cs typeface="+mn-cs"/>
              </a:rPr>
              <a:t>对象的创建过程和具体的创建形式解耦。并非所有</a:t>
            </a:r>
            <a:r>
              <a:rPr lang="en-US" sz="1200" kern="1200" dirty="0">
                <a:solidFill>
                  <a:schemeClr val="tx1"/>
                </a:solidFill>
                <a:effectLst/>
                <a:latin typeface="+mn-lt"/>
                <a:ea typeface="+mn-ea"/>
                <a:cs typeface="+mn-cs"/>
              </a:rPr>
              <a:t>Java</a:t>
            </a:r>
            <a:r>
              <a:rPr lang="zh-CN" altLang="en-US" sz="1200" kern="1200" dirty="0">
                <a:solidFill>
                  <a:schemeClr val="tx1"/>
                </a:solidFill>
                <a:effectLst/>
                <a:latin typeface="+mn-lt"/>
                <a:ea typeface="+mn-ea"/>
                <a:cs typeface="+mn-cs"/>
              </a:rPr>
              <a:t>对象都需要持久化，但大多数应用程序都会保留关键业务对象。</a:t>
            </a:r>
            <a:r>
              <a:rPr lang="en-US" sz="1200" kern="1200" dirty="0">
                <a:solidFill>
                  <a:schemeClr val="tx1"/>
                </a:solidFill>
                <a:effectLst/>
                <a:latin typeface="+mn-lt"/>
                <a:ea typeface="+mn-ea"/>
                <a:cs typeface="+mn-cs"/>
              </a:rPr>
              <a:t>JPA</a:t>
            </a:r>
            <a:r>
              <a:rPr lang="zh-CN" altLang="en-US" sz="1200" kern="1200" dirty="0">
                <a:solidFill>
                  <a:schemeClr val="tx1"/>
                </a:solidFill>
                <a:effectLst/>
                <a:latin typeface="+mn-lt"/>
                <a:ea typeface="+mn-ea"/>
                <a:cs typeface="+mn-cs"/>
              </a:rPr>
              <a:t>规范允许您定义应该保留哪些对象，以及如何在</a:t>
            </a:r>
            <a:r>
              <a:rPr lang="en-US" sz="1200" kern="1200" dirty="0">
                <a:solidFill>
                  <a:schemeClr val="tx1"/>
                </a:solidFill>
                <a:effectLst/>
                <a:latin typeface="+mn-lt"/>
                <a:ea typeface="+mn-ea"/>
                <a:cs typeface="+mn-cs"/>
              </a:rPr>
              <a:t>Java</a:t>
            </a:r>
            <a:r>
              <a:rPr lang="zh-CN" altLang="en-US" sz="1200" kern="1200" dirty="0">
                <a:solidFill>
                  <a:schemeClr val="tx1"/>
                </a:solidFill>
                <a:effectLst/>
                <a:latin typeface="+mn-lt"/>
                <a:ea typeface="+mn-ea"/>
                <a:cs typeface="+mn-cs"/>
              </a:rPr>
              <a:t>应用程序中保留这些对象。</a:t>
            </a:r>
            <a:endParaRPr lang="zh-CN" altLang="en-US" dirty="0"/>
          </a:p>
          <a:p>
            <a:r>
              <a:rPr lang="en-US" dirty="0"/>
              <a:t>JPA</a:t>
            </a:r>
            <a:r>
              <a:rPr lang="zh-CN" altLang="en-US" dirty="0"/>
              <a:t>本身不是一个工具或框架</a:t>
            </a:r>
            <a:r>
              <a:rPr lang="en-US" altLang="zh-CN" dirty="0"/>
              <a:t>; </a:t>
            </a:r>
            <a:r>
              <a:rPr lang="zh-CN" altLang="en-US" dirty="0"/>
              <a:t>相反，它定义了一组可以由任何工具或框架实现的概念。虽然</a:t>
            </a:r>
            <a:r>
              <a:rPr lang="en-US" dirty="0"/>
              <a:t>JPA</a:t>
            </a:r>
            <a:r>
              <a:rPr lang="zh-CN" altLang="en-US" dirty="0"/>
              <a:t>的对象关系映射（</a:t>
            </a:r>
            <a:r>
              <a:rPr lang="en-US" dirty="0"/>
              <a:t>ORM）</a:t>
            </a:r>
            <a:r>
              <a:rPr lang="zh-CN" altLang="en-US" dirty="0"/>
              <a:t>模型最初基于</a:t>
            </a:r>
            <a:r>
              <a:rPr lang="en-US" dirty="0">
                <a:hlinkClick r:id="rId5"/>
              </a:rPr>
              <a:t>Hibernate</a:t>
            </a:r>
            <a:r>
              <a:rPr lang="en-US" dirty="0"/>
              <a:t>，</a:t>
            </a:r>
            <a:r>
              <a:rPr lang="zh-CN" altLang="en-US" dirty="0"/>
              <a:t>但它已经发展了。同样，虽然</a:t>
            </a:r>
            <a:r>
              <a:rPr lang="en-US" dirty="0"/>
              <a:t>JPA</a:t>
            </a:r>
            <a:r>
              <a:rPr lang="zh-CN" altLang="en-US" dirty="0"/>
              <a:t>最初打算用于关系</a:t>
            </a:r>
            <a:r>
              <a:rPr lang="en-US" altLang="zh-CN" dirty="0"/>
              <a:t>/ </a:t>
            </a:r>
            <a:r>
              <a:rPr lang="en-US" dirty="0"/>
              <a:t>SQL</a:t>
            </a:r>
            <a:r>
              <a:rPr lang="zh-CN" altLang="en-US" dirty="0"/>
              <a:t>数据库，但是一些</a:t>
            </a:r>
            <a:r>
              <a:rPr lang="en-US" dirty="0"/>
              <a:t>JPA</a:t>
            </a:r>
            <a:r>
              <a:rPr lang="zh-CN" altLang="en-US" dirty="0"/>
              <a:t>实现已经扩展用于</a:t>
            </a:r>
            <a:r>
              <a:rPr lang="en-US" dirty="0"/>
              <a:t>NoSQL</a:t>
            </a:r>
            <a:r>
              <a:rPr lang="zh-CN" altLang="en-US" dirty="0"/>
              <a:t>数据存储。支持</a:t>
            </a:r>
            <a:r>
              <a:rPr lang="en-US" dirty="0"/>
              <a:t>JPA</a:t>
            </a:r>
            <a:r>
              <a:rPr lang="zh-CN" altLang="en-US" dirty="0"/>
              <a:t>和</a:t>
            </a:r>
            <a:r>
              <a:rPr lang="en-US" dirty="0"/>
              <a:t>NoSQL</a:t>
            </a:r>
            <a:r>
              <a:rPr lang="zh-CN" altLang="en-US" dirty="0"/>
              <a:t>的流行框架是</a:t>
            </a:r>
            <a:r>
              <a:rPr lang="en-US" dirty="0">
                <a:hlinkClick r:id="rId6"/>
              </a:rPr>
              <a:t>EclipseLink</a:t>
            </a:r>
            <a:r>
              <a:rPr lang="en-US" dirty="0"/>
              <a:t>，</a:t>
            </a:r>
            <a:r>
              <a:rPr lang="zh-CN" altLang="en-US" dirty="0"/>
              <a:t>它是</a:t>
            </a:r>
            <a:r>
              <a:rPr lang="en-US" dirty="0"/>
              <a:t>JPA 2.2</a:t>
            </a:r>
            <a:r>
              <a:rPr lang="zh-CN" altLang="en-US" dirty="0"/>
              <a:t>的参考实现。</a:t>
            </a:r>
          </a:p>
          <a:p>
            <a:r>
              <a:rPr lang="en-US" b="1" dirty="0"/>
              <a:t>JPA</a:t>
            </a:r>
            <a:r>
              <a:rPr lang="zh-CN" altLang="en-US" b="1" dirty="0"/>
              <a:t>和</a:t>
            </a:r>
            <a:r>
              <a:rPr lang="en-US" b="1" dirty="0"/>
              <a:t>Hibernate</a:t>
            </a:r>
          </a:p>
          <a:p>
            <a:r>
              <a:rPr lang="zh-CN" altLang="en-US" dirty="0"/>
              <a:t>由于它们交织在一起的历史，</a:t>
            </a:r>
            <a:r>
              <a:rPr lang="en-US" dirty="0"/>
              <a:t>Hibernate</a:t>
            </a:r>
            <a:r>
              <a:rPr lang="zh-CN" altLang="en-US" dirty="0"/>
              <a:t>和</a:t>
            </a:r>
            <a:r>
              <a:rPr lang="en-US" dirty="0"/>
              <a:t>JPA</a:t>
            </a:r>
            <a:r>
              <a:rPr lang="zh-CN" altLang="en-US" dirty="0"/>
              <a:t>经常混为一谈。但是，与</a:t>
            </a:r>
            <a:r>
              <a:rPr lang="en-US" dirty="0">
                <a:hlinkClick r:id="rId7"/>
              </a:rPr>
              <a:t>Java Servlet</a:t>
            </a:r>
            <a:r>
              <a:rPr lang="zh-CN" altLang="en-US" dirty="0"/>
              <a:t>规范一样，</a:t>
            </a:r>
            <a:r>
              <a:rPr lang="en-US" dirty="0"/>
              <a:t>JPA</a:t>
            </a:r>
            <a:r>
              <a:rPr lang="zh-CN" altLang="en-US" dirty="0"/>
              <a:t>产生了许多兼容的工具和框架</a:t>
            </a:r>
            <a:r>
              <a:rPr lang="en-US" altLang="zh-CN" dirty="0"/>
              <a:t>; </a:t>
            </a:r>
            <a:r>
              <a:rPr lang="en-US" dirty="0"/>
              <a:t>Hibernate</a:t>
            </a:r>
            <a:r>
              <a:rPr lang="zh-CN" altLang="en-US" dirty="0"/>
              <a:t>只是其中之一。</a:t>
            </a:r>
          </a:p>
          <a:p>
            <a:r>
              <a:rPr lang="en-US" dirty="0">
                <a:hlinkClick r:id="rId8"/>
              </a:rPr>
              <a:t>Hibernate</a:t>
            </a:r>
            <a:r>
              <a:rPr lang="zh-CN" altLang="en-US" dirty="0"/>
              <a:t>由</a:t>
            </a:r>
            <a:r>
              <a:rPr lang="en-US" dirty="0"/>
              <a:t>Gavin King</a:t>
            </a:r>
            <a:r>
              <a:rPr lang="zh-CN" altLang="en-US" dirty="0"/>
              <a:t>开发，于</a:t>
            </a:r>
            <a:r>
              <a:rPr lang="en-US" altLang="zh-CN" dirty="0"/>
              <a:t>2002</a:t>
            </a:r>
            <a:r>
              <a:rPr lang="zh-CN" altLang="en-US" dirty="0"/>
              <a:t>年初发布，是一个用于</a:t>
            </a:r>
            <a:r>
              <a:rPr lang="en-US" dirty="0"/>
              <a:t>Java</a:t>
            </a:r>
            <a:r>
              <a:rPr lang="zh-CN" altLang="en-US" dirty="0"/>
              <a:t>的</a:t>
            </a:r>
            <a:r>
              <a:rPr lang="en-US" dirty="0"/>
              <a:t>ORM</a:t>
            </a:r>
            <a:r>
              <a:rPr lang="zh-CN" altLang="en-US" dirty="0"/>
              <a:t>库。</a:t>
            </a:r>
            <a:r>
              <a:rPr lang="en-US" dirty="0"/>
              <a:t>King</a:t>
            </a:r>
            <a:r>
              <a:rPr lang="zh-CN" altLang="en-US" dirty="0"/>
              <a:t>开发了</a:t>
            </a:r>
            <a:r>
              <a:rPr lang="en-US" dirty="0"/>
              <a:t>Hibernate</a:t>
            </a:r>
            <a:r>
              <a:rPr lang="zh-CN" altLang="en-US" dirty="0"/>
              <a:t>作为</a:t>
            </a:r>
            <a:r>
              <a:rPr lang="zh-CN" altLang="en-US" dirty="0">
                <a:hlinkClick r:id="rId9"/>
              </a:rPr>
              <a:t>持久化实体</a:t>
            </a:r>
            <a:r>
              <a:rPr lang="en-US" dirty="0">
                <a:hlinkClick r:id="rId9"/>
              </a:rPr>
              <a:t>bean</a:t>
            </a:r>
            <a:r>
              <a:rPr lang="zh-CN" altLang="en-US" dirty="0"/>
              <a:t>的</a:t>
            </a:r>
            <a:r>
              <a:rPr lang="zh-CN" altLang="en-US" dirty="0">
                <a:hlinkClick r:id="rId9"/>
              </a:rPr>
              <a:t>替代品</a:t>
            </a:r>
            <a:r>
              <a:rPr lang="zh-CN" altLang="en-US" dirty="0"/>
              <a:t>。该框架非常受欢迎，当时非常需要，它的许多想法都在第一个</a:t>
            </a:r>
            <a:r>
              <a:rPr lang="en-US" dirty="0"/>
              <a:t>JPA</a:t>
            </a:r>
            <a:r>
              <a:rPr lang="zh-CN" altLang="en-US" dirty="0"/>
              <a:t>规范中被采用和编纂。</a:t>
            </a:r>
          </a:p>
          <a:p>
            <a:r>
              <a:rPr lang="zh-CN" altLang="en-US" dirty="0"/>
              <a:t>今天，</a:t>
            </a:r>
            <a:r>
              <a:rPr lang="en-US" dirty="0">
                <a:hlinkClick r:id="rId10"/>
              </a:rPr>
              <a:t>Hibernate ORM</a:t>
            </a:r>
            <a:r>
              <a:rPr lang="zh-CN" altLang="en-US" dirty="0"/>
              <a:t>是最成熟的</a:t>
            </a:r>
            <a:r>
              <a:rPr lang="en-US" dirty="0"/>
              <a:t>JPA</a:t>
            </a:r>
            <a:r>
              <a:rPr lang="zh-CN" altLang="en-US" dirty="0"/>
              <a:t>实现之一，并且仍然是</a:t>
            </a:r>
            <a:r>
              <a:rPr lang="en-US" dirty="0"/>
              <a:t>Java</a:t>
            </a:r>
            <a:r>
              <a:rPr lang="zh-CN" altLang="en-US" dirty="0"/>
              <a:t>中</a:t>
            </a:r>
            <a:r>
              <a:rPr lang="en-US" dirty="0"/>
              <a:t>ORM</a:t>
            </a:r>
            <a:r>
              <a:rPr lang="zh-CN" altLang="en-US" dirty="0"/>
              <a:t>的流行选项。</a:t>
            </a:r>
            <a:r>
              <a:rPr lang="en-US" dirty="0">
                <a:hlinkClick r:id="rId11"/>
              </a:rPr>
              <a:t>Hibernate ORM 5.3.8</a:t>
            </a:r>
            <a:r>
              <a:rPr lang="en-US" dirty="0"/>
              <a:t>（</a:t>
            </a:r>
            <a:r>
              <a:rPr lang="zh-CN" altLang="en-US" dirty="0"/>
              <a:t>撰写本文时的当前版本）实现了</a:t>
            </a:r>
            <a:r>
              <a:rPr lang="en-US" dirty="0"/>
              <a:t>JPA 2.2。</a:t>
            </a:r>
            <a:r>
              <a:rPr lang="zh-CN" altLang="en-US" dirty="0"/>
              <a:t>此外，</a:t>
            </a:r>
            <a:r>
              <a:rPr lang="en-US" dirty="0"/>
              <a:t>Hibernate</a:t>
            </a:r>
            <a:r>
              <a:rPr lang="zh-CN" altLang="en-US" dirty="0"/>
              <a:t>的工具系列已经扩展到包括</a:t>
            </a:r>
            <a:r>
              <a:rPr lang="en-US" dirty="0">
                <a:hlinkClick r:id="rId12"/>
              </a:rPr>
              <a:t>Hibernate </a:t>
            </a:r>
            <a:r>
              <a:rPr lang="en-US" dirty="0" err="1">
                <a:hlinkClick r:id="rId12"/>
              </a:rPr>
              <a:t>Search</a:t>
            </a:r>
            <a:r>
              <a:rPr lang="en-US" dirty="0" err="1"/>
              <a:t>，</a:t>
            </a:r>
            <a:r>
              <a:rPr lang="en-US" dirty="0" err="1">
                <a:hlinkClick r:id="rId13"/>
              </a:rPr>
              <a:t>Hibernate</a:t>
            </a:r>
            <a:r>
              <a:rPr lang="en-US" dirty="0">
                <a:hlinkClick r:id="rId13"/>
              </a:rPr>
              <a:t> Validator</a:t>
            </a:r>
            <a:r>
              <a:rPr lang="zh-CN" altLang="en-US" dirty="0"/>
              <a:t>和</a:t>
            </a:r>
            <a:r>
              <a:rPr lang="en-US" dirty="0">
                <a:hlinkClick r:id="rId14"/>
              </a:rPr>
              <a:t>Hibernate OGM</a:t>
            </a:r>
            <a:r>
              <a:rPr lang="zh-CN" altLang="en-US" dirty="0"/>
              <a:t>等流行工具，后者支持</a:t>
            </a:r>
            <a:r>
              <a:rPr lang="en-US" dirty="0"/>
              <a:t>NoSQL</a:t>
            </a:r>
            <a:r>
              <a:rPr lang="zh-CN" altLang="en-US" dirty="0"/>
              <a:t>的域模型持久性。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183AEE6-67D0-CE46-BC8E-78700A31265E}" type="slidenum">
              <a:rPr lang="en-US" smtClean="0"/>
              <a:t>22</a:t>
            </a:fld>
            <a:endParaRPr lang="en-US"/>
          </a:p>
        </p:txBody>
      </p:sp>
    </p:spTree>
    <p:extLst>
      <p:ext uri="{BB962C8B-B14F-4D97-AF65-F5344CB8AC3E}">
        <p14:creationId xmlns:p14="http://schemas.microsoft.com/office/powerpoint/2010/main" val="334284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23</a:t>
            </a:fld>
            <a:endParaRPr lang="en-US"/>
          </a:p>
        </p:txBody>
      </p:sp>
    </p:spTree>
    <p:extLst>
      <p:ext uri="{BB962C8B-B14F-4D97-AF65-F5344CB8AC3E}">
        <p14:creationId xmlns:p14="http://schemas.microsoft.com/office/powerpoint/2010/main" val="5916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2</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845355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https://docs.spring.io/spring-data/jpa/docs/current/reference/html</a:t>
            </a:r>
            <a:endParaRPr lang="en-US" dirty="0"/>
          </a:p>
          <a:p>
            <a:r>
              <a:rPr lang="en-US" dirty="0"/>
              <a:t>Spring Data</a:t>
            </a:r>
            <a:r>
              <a:rPr lang="zh-CN" altLang="en-US" dirty="0"/>
              <a:t>的文档很丰富</a:t>
            </a:r>
            <a:endParaRPr lang="en-US" dirty="0"/>
          </a:p>
          <a:p>
            <a:r>
              <a:rPr lang="zh-CN" altLang="en-US" dirty="0"/>
              <a:t>需要学习英文</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24</a:t>
            </a:fld>
            <a:endParaRPr lang="en-US"/>
          </a:p>
        </p:txBody>
      </p:sp>
    </p:spTree>
    <p:extLst>
      <p:ext uri="{BB962C8B-B14F-4D97-AF65-F5344CB8AC3E}">
        <p14:creationId xmlns:p14="http://schemas.microsoft.com/office/powerpoint/2010/main" val="150648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p:cNvSpPr>
          <p:nvPr>
            <p:ph type="sldImg" idx="4294967295"/>
          </p:nvPr>
        </p:nvSpPr>
        <p:spPr>
          <a:ln>
            <a:miter lim="800000"/>
          </a:ln>
        </p:spPr>
      </p:sp>
      <p:sp>
        <p:nvSpPr>
          <p:cNvPr id="16386" name="备注占位符 2"/>
          <p:cNvSpPr>
            <a:spLocks noGrp="1" noChangeArrowheads="1"/>
          </p:cNvSpPr>
          <p:nvPr>
            <p:ph type="body" idx="4294967295"/>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B8CAE832-7589-48FB-AC93-B62E2FC49744}" type="slidenum">
              <a:rPr lang="zh-CN" altLang="en-US" sz="1200">
                <a:solidFill>
                  <a:prstClr val="black"/>
                </a:solidFill>
                <a:latin typeface="Calibri" panose="020F0502020204030204" pitchFamily="34" charset="0"/>
                <a:sym typeface="+mn-ea"/>
              </a:rPr>
              <a:t>30</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27919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3</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730812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3AEE6-67D0-CE46-BC8E-78700A31265E}" type="slidenum">
              <a:rPr lang="en-US" smtClean="0"/>
              <a:t>5</a:t>
            </a:fld>
            <a:endParaRPr lang="en-US"/>
          </a:p>
        </p:txBody>
      </p:sp>
    </p:spTree>
    <p:extLst>
      <p:ext uri="{BB962C8B-B14F-4D97-AF65-F5344CB8AC3E}">
        <p14:creationId xmlns:p14="http://schemas.microsoft.com/office/powerpoint/2010/main" val="156424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https://www.oschina.net/news/94902/history-of-spring-framework-and-spring-boot</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7</a:t>
            </a:fld>
            <a:endParaRPr lang="en-US"/>
          </a:p>
        </p:txBody>
      </p:sp>
    </p:spTree>
    <p:extLst>
      <p:ext uri="{BB962C8B-B14F-4D97-AF65-F5344CB8AC3E}">
        <p14:creationId xmlns:p14="http://schemas.microsoft.com/office/powerpoint/2010/main" val="2060706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https://github.com/spring-projects/spring-framework/issues/14521</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9</a:t>
            </a:fld>
            <a:endParaRPr lang="en-US"/>
          </a:p>
        </p:txBody>
      </p:sp>
    </p:spTree>
    <p:extLst>
      <p:ext uri="{BB962C8B-B14F-4D97-AF65-F5344CB8AC3E}">
        <p14:creationId xmlns:p14="http://schemas.microsoft.com/office/powerpoint/2010/main" val="954711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https://github.com/spring-projects/spring-framework/issues/14521</a:t>
            </a:r>
            <a:endParaRPr lang="en-US" dirty="0"/>
          </a:p>
          <a:p>
            <a:endParaRPr lang="en-US" dirty="0"/>
          </a:p>
          <a:p>
            <a:r>
              <a:rPr lang="en-US" dirty="0"/>
              <a:t>Spring</a:t>
            </a:r>
            <a:r>
              <a:rPr lang="zh-CN" altLang="en-US" dirty="0"/>
              <a:t>在探索中也有很多失败的尝试</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10</a:t>
            </a:fld>
            <a:endParaRPr lang="en-US"/>
          </a:p>
        </p:txBody>
      </p:sp>
    </p:spTree>
    <p:extLst>
      <p:ext uri="{BB962C8B-B14F-4D97-AF65-F5344CB8AC3E}">
        <p14:creationId xmlns:p14="http://schemas.microsoft.com/office/powerpoint/2010/main" val="32108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https://github.com/spring-projects/spring-framework/issues/14521</a:t>
            </a:r>
            <a:endParaRPr lang="en-US" dirty="0"/>
          </a:p>
          <a:p>
            <a:endParaRPr lang="en-US" dirty="0"/>
          </a:p>
          <a:p>
            <a:r>
              <a:rPr lang="en-US" dirty="0"/>
              <a:t>Spring</a:t>
            </a:r>
            <a:r>
              <a:rPr lang="zh-CN" altLang="en-US" dirty="0"/>
              <a:t>在探索中也有很多失败的尝试</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11</a:t>
            </a:fld>
            <a:endParaRPr lang="en-US"/>
          </a:p>
        </p:txBody>
      </p:sp>
    </p:spTree>
    <p:extLst>
      <p:ext uri="{BB962C8B-B14F-4D97-AF65-F5344CB8AC3E}">
        <p14:creationId xmlns:p14="http://schemas.microsoft.com/office/powerpoint/2010/main" val="179704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Spring Boot</a:t>
            </a:r>
            <a:r>
              <a:rPr lang="zh-CN" altLang="en-US" sz="1200" kern="1200" dirty="0">
                <a:solidFill>
                  <a:schemeClr val="tx1"/>
                </a:solidFill>
                <a:effectLst/>
                <a:latin typeface="+mn-lt"/>
                <a:ea typeface="+mn-ea"/>
                <a:cs typeface="+mn-cs"/>
              </a:rPr>
              <a:t>自动配置（</a:t>
            </a:r>
            <a:r>
              <a:rPr lang="en-US" sz="1200" kern="1200" dirty="0">
                <a:solidFill>
                  <a:schemeClr val="tx1"/>
                </a:solidFill>
                <a:effectLst/>
                <a:latin typeface="+mn-lt"/>
                <a:ea typeface="+mn-ea"/>
                <a:cs typeface="+mn-cs"/>
              </a:rPr>
              <a:t>auto-configuration）</a:t>
            </a:r>
            <a:r>
              <a:rPr lang="zh-CN" altLang="en-US" sz="1200" kern="1200" dirty="0">
                <a:solidFill>
                  <a:schemeClr val="tx1"/>
                </a:solidFill>
                <a:effectLst/>
                <a:latin typeface="+mn-lt"/>
                <a:ea typeface="+mn-ea"/>
                <a:cs typeface="+mn-cs"/>
              </a:rPr>
              <a:t>尝试根据添加的</a:t>
            </a:r>
            <a:r>
              <a:rPr lang="en-US" sz="1200" kern="1200" dirty="0">
                <a:solidFill>
                  <a:schemeClr val="tx1"/>
                </a:solidFill>
                <a:effectLst/>
                <a:latin typeface="+mn-lt"/>
                <a:ea typeface="+mn-ea"/>
                <a:cs typeface="+mn-cs"/>
              </a:rPr>
              <a:t>jar</a:t>
            </a:r>
            <a:r>
              <a:rPr lang="zh-CN" altLang="en-US" sz="1200" kern="1200" dirty="0">
                <a:solidFill>
                  <a:schemeClr val="tx1"/>
                </a:solidFill>
                <a:effectLst/>
                <a:latin typeface="+mn-lt"/>
                <a:ea typeface="+mn-ea"/>
                <a:cs typeface="+mn-cs"/>
              </a:rPr>
              <a:t>依赖自动配置你的</a:t>
            </a:r>
          </a:p>
          <a:p>
            <a:r>
              <a:rPr lang="en-US" sz="1200" kern="1200" dirty="0">
                <a:solidFill>
                  <a:schemeClr val="tx1"/>
                </a:solidFill>
                <a:effectLst/>
                <a:latin typeface="+mn-lt"/>
                <a:ea typeface="+mn-ea"/>
                <a:cs typeface="+mn-cs"/>
              </a:rPr>
              <a:t>Spring</a:t>
            </a:r>
            <a:r>
              <a:rPr lang="zh-CN" altLang="en-US" sz="1200" kern="1200" dirty="0">
                <a:solidFill>
                  <a:schemeClr val="tx1"/>
                </a:solidFill>
                <a:effectLst/>
                <a:latin typeface="+mn-lt"/>
                <a:ea typeface="+mn-ea"/>
                <a:cs typeface="+mn-cs"/>
              </a:rPr>
              <a:t>应用。例如，如果</a:t>
            </a:r>
            <a:r>
              <a:rPr lang="en-US" sz="1200" kern="1200" dirty="0" err="1">
                <a:solidFill>
                  <a:schemeClr val="tx1"/>
                </a:solidFill>
                <a:effectLst/>
                <a:latin typeface="+mn-lt"/>
                <a:ea typeface="+mn-ea"/>
                <a:cs typeface="+mn-cs"/>
              </a:rPr>
              <a:t>classpath</a:t>
            </a:r>
            <a:r>
              <a:rPr lang="zh-CN" altLang="en-US" sz="1200" kern="1200" dirty="0">
                <a:solidFill>
                  <a:schemeClr val="tx1"/>
                </a:solidFill>
                <a:effectLst/>
                <a:latin typeface="+mn-lt"/>
                <a:ea typeface="+mn-ea"/>
                <a:cs typeface="+mn-cs"/>
              </a:rPr>
              <a:t>下存在 </a:t>
            </a:r>
            <a:r>
              <a:rPr lang="en-US" sz="1200" kern="1200" dirty="0">
                <a:solidFill>
                  <a:schemeClr val="tx1"/>
                </a:solidFill>
                <a:effectLst/>
                <a:latin typeface="+mn-lt"/>
                <a:ea typeface="+mn-ea"/>
                <a:cs typeface="+mn-cs"/>
              </a:rPr>
              <a:t>HSQLDB ，</a:t>
            </a:r>
            <a:r>
              <a:rPr lang="zh-CN" altLang="en-US" sz="1200" kern="1200" dirty="0">
                <a:solidFill>
                  <a:schemeClr val="tx1"/>
                </a:solidFill>
                <a:effectLst/>
                <a:latin typeface="+mn-lt"/>
                <a:ea typeface="+mn-ea"/>
                <a:cs typeface="+mn-cs"/>
              </a:rPr>
              <a:t>并且你没有手动配置任何数据</a:t>
            </a:r>
          </a:p>
          <a:p>
            <a:r>
              <a:rPr lang="zh-CN" altLang="en-US" sz="1200" kern="1200" dirty="0">
                <a:solidFill>
                  <a:schemeClr val="tx1"/>
                </a:solidFill>
                <a:effectLst/>
                <a:latin typeface="+mn-lt"/>
                <a:ea typeface="+mn-ea"/>
                <a:cs typeface="+mn-cs"/>
              </a:rPr>
              <a:t>库连接的</a:t>
            </a:r>
            <a:r>
              <a:rPr lang="en-US" sz="1200" kern="1200" dirty="0">
                <a:solidFill>
                  <a:schemeClr val="tx1"/>
                </a:solidFill>
                <a:effectLst/>
                <a:latin typeface="+mn-lt"/>
                <a:ea typeface="+mn-ea"/>
                <a:cs typeface="+mn-cs"/>
              </a:rPr>
              <a:t>beans，</a:t>
            </a:r>
            <a:r>
              <a:rPr lang="zh-CN" altLang="en-US" sz="1200" kern="1200" dirty="0">
                <a:solidFill>
                  <a:schemeClr val="tx1"/>
                </a:solidFill>
                <a:effectLst/>
                <a:latin typeface="+mn-lt"/>
                <a:ea typeface="+mn-ea"/>
                <a:cs typeface="+mn-cs"/>
              </a:rPr>
              <a:t>那么</a:t>
            </a:r>
            <a:r>
              <a:rPr lang="en-US" sz="1200" kern="1200" dirty="0">
                <a:solidFill>
                  <a:schemeClr val="tx1"/>
                </a:solidFill>
                <a:effectLst/>
                <a:latin typeface="+mn-lt"/>
                <a:ea typeface="+mn-ea"/>
                <a:cs typeface="+mn-cs"/>
              </a:rPr>
              <a:t>Spring Boot</a:t>
            </a:r>
            <a:r>
              <a:rPr lang="zh-CN" altLang="en-US" sz="1200" kern="1200" dirty="0">
                <a:solidFill>
                  <a:schemeClr val="tx1"/>
                </a:solidFill>
                <a:effectLst/>
                <a:latin typeface="+mn-lt"/>
                <a:ea typeface="+mn-ea"/>
                <a:cs typeface="+mn-cs"/>
              </a:rPr>
              <a:t>将自动配置一个内存型（</a:t>
            </a:r>
            <a:r>
              <a:rPr lang="en-US" sz="1200" kern="1200" dirty="0">
                <a:solidFill>
                  <a:schemeClr val="tx1"/>
                </a:solidFill>
                <a:effectLst/>
                <a:latin typeface="+mn-lt"/>
                <a:ea typeface="+mn-ea"/>
                <a:cs typeface="+mn-cs"/>
              </a:rPr>
              <a:t>in-memory）</a:t>
            </a:r>
            <a:r>
              <a:rPr lang="zh-CN" altLang="en-US" sz="1200" kern="1200" dirty="0">
                <a:solidFill>
                  <a:schemeClr val="tx1"/>
                </a:solidFill>
                <a:effectLst/>
                <a:latin typeface="+mn-lt"/>
                <a:ea typeface="+mn-ea"/>
                <a:cs typeface="+mn-cs"/>
              </a:rPr>
              <a:t>数据库。</a:t>
            </a:r>
          </a:p>
          <a:p>
            <a:r>
              <a:rPr lang="zh-CN" altLang="en-US" sz="1200" kern="1200" dirty="0">
                <a:solidFill>
                  <a:schemeClr val="tx1"/>
                </a:solidFill>
                <a:effectLst/>
                <a:latin typeface="+mn-lt"/>
                <a:ea typeface="+mn-ea"/>
                <a:cs typeface="+mn-cs"/>
              </a:rPr>
              <a:t>实现自动配置有两种可选方式，分别是</a:t>
            </a:r>
          </a:p>
          <a:p>
            <a:r>
              <a:rPr lang="zh-CN" altLang="en-US" sz="1200" kern="1200" dirty="0">
                <a:solidFill>
                  <a:schemeClr val="tx1"/>
                </a:solidFill>
                <a:effectLst/>
                <a:latin typeface="+mn-lt"/>
                <a:ea typeface="+mn-ea"/>
                <a:cs typeface="+mn-cs"/>
              </a:rPr>
              <a:t>将 </a:t>
            </a:r>
            <a:r>
              <a:rPr lang="en-US" altLang="zh-CN"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EnableAutoConfiguration</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或 </a:t>
            </a:r>
            <a:r>
              <a:rPr lang="en-US" altLang="zh-CN"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SpringBootApplication</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注解</a:t>
            </a:r>
          </a:p>
          <a:p>
            <a:r>
              <a:rPr lang="zh-CN" altLang="en-US" sz="1200" kern="1200" dirty="0">
                <a:solidFill>
                  <a:schemeClr val="tx1"/>
                </a:solidFill>
                <a:effectLst/>
                <a:latin typeface="+mn-lt"/>
                <a:ea typeface="+mn-ea"/>
                <a:cs typeface="+mn-cs"/>
              </a:rPr>
              <a:t>到 </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Configuration </a:t>
            </a:r>
            <a:r>
              <a:rPr lang="zh-CN" altLang="en-US" sz="1200" kern="1200" dirty="0">
                <a:solidFill>
                  <a:schemeClr val="tx1"/>
                </a:solidFill>
                <a:effectLst/>
                <a:latin typeface="+mn-lt"/>
                <a:ea typeface="+mn-ea"/>
                <a:cs typeface="+mn-cs"/>
              </a:rPr>
              <a:t>类上。</a:t>
            </a:r>
          </a:p>
          <a:p>
            <a:r>
              <a:rPr lang="zh-CN" altLang="en-US" sz="1200" kern="1200" dirty="0">
                <a:solidFill>
                  <a:schemeClr val="tx1"/>
                </a:solidFill>
                <a:effectLst/>
                <a:latin typeface="+mn-lt"/>
                <a:ea typeface="+mn-ea"/>
                <a:cs typeface="+mn-cs"/>
              </a:rPr>
              <a:t>注：你应该只添加一个 </a:t>
            </a:r>
            <a:r>
              <a:rPr lang="en-US" altLang="zh-CN"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EnableAutoConfiguration</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注解，通常建议将它添加到</a:t>
            </a:r>
          </a:p>
          <a:p>
            <a:r>
              <a:rPr lang="zh-CN" altLang="en-US" sz="1200" kern="1200" dirty="0">
                <a:solidFill>
                  <a:schemeClr val="tx1"/>
                </a:solidFill>
                <a:effectLst/>
                <a:latin typeface="+mn-lt"/>
                <a:ea typeface="+mn-ea"/>
                <a:cs typeface="+mn-cs"/>
              </a:rPr>
              <a:t>主配置类（</a:t>
            </a:r>
            <a:r>
              <a:rPr lang="en-US" sz="1200" kern="1200" dirty="0">
                <a:solidFill>
                  <a:schemeClr val="tx1"/>
                </a:solidFill>
                <a:effectLst/>
                <a:latin typeface="+mn-lt"/>
                <a:ea typeface="+mn-ea"/>
                <a:cs typeface="+mn-cs"/>
              </a:rPr>
              <a:t>primary @Configuration ）</a:t>
            </a:r>
            <a:r>
              <a:rPr lang="zh-CN" altLang="en-US" sz="1200" kern="1200" dirty="0">
                <a:solidFill>
                  <a:schemeClr val="tx1"/>
                </a:solidFill>
                <a:effectLst/>
                <a:latin typeface="+mn-lt"/>
                <a:ea typeface="+mn-ea"/>
                <a:cs typeface="+mn-cs"/>
              </a:rPr>
              <a:t>上。</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12</a:t>
            </a:fld>
            <a:endParaRPr lang="en-US"/>
          </a:p>
        </p:txBody>
      </p:sp>
    </p:spTree>
    <p:extLst>
      <p:ext uri="{BB962C8B-B14F-4D97-AF65-F5344CB8AC3E}">
        <p14:creationId xmlns:p14="http://schemas.microsoft.com/office/powerpoint/2010/main" val="136102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7724-F90E-8A4E-9045-A0EF1438F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9B1103-5AFB-2640-A448-FBEDC374A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F85380-9058-3C49-8194-ADFE9530760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3E8DB8A-3A72-2A43-8BCA-C5025F8B4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A4B1C-DCED-464D-89B4-E1BD5BBD4F1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873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94AC-6715-3046-BE6F-79F23BAF2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EF409-E29D-B744-9F5B-3290632D34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95F71-6F3B-5E4E-9C16-FE37F620D2E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902BC870-5183-F748-96DA-AEF9A8912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CED3A-B8AD-E44A-AA05-38963DCE760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7582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0E2FE-A61B-494E-A445-B1B1ABCF24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E33DF-85B1-A242-8FCF-B39FA08A35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24471-89A0-264C-843B-9BE4A64CF36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789C02E-6D51-BC4C-B9FF-9629249C1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01FF-CFEE-2F42-BCDC-62E712CBFA8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721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FA4-CD5F-CB42-945E-05D0CC2EE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67843-D12B-964B-8680-4528E8F107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4BA65-A204-4C48-BA24-11961E429022}"/>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FCA2474F-E657-A847-9D10-44BD75D3D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DE4AD-CE9B-8E41-A87B-4D144F93A1A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51604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9A36-9B8B-8246-BC7D-58AE3682F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D44C8-A9EF-174B-9E5B-CEA271CA8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5177A4-155B-3D43-8A26-DB66D9F3005D}"/>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4F021FCC-237E-1E4C-A68D-D75F5259C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AB008-F445-CF42-B0B6-FD913639808B}"/>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3135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443D-45F5-C142-8B5F-4D733BF00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29FA7-ACC5-D342-93C7-5B0868EC02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E3D007-3161-ED4F-ABB2-2415EC2236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04D979-89F1-484A-B997-A14A41CC144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3E54189-ADA0-E94B-BC9D-401A44D97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C3FC2-F78E-734C-A554-83DBBE035D53}"/>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58080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F960-9DD4-164A-B111-B01135C7C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7A1307-C8CD-EA4A-B537-E63FA93C5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26E81B-CDA2-9543-9425-BBF1C41BCC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2EFB9-2097-CD4E-B207-D67740570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A53BD-7B67-524D-89D8-BFF30BCC3B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AC3A13-0615-B24A-980B-F53C82203DE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8" name="Footer Placeholder 7">
            <a:extLst>
              <a:ext uri="{FF2B5EF4-FFF2-40B4-BE49-F238E27FC236}">
                <a16:creationId xmlns:a16="http://schemas.microsoft.com/office/drawing/2014/main" id="{18694465-7142-EE45-A8B2-BF0564EBF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112EE-0E89-8C4A-A488-3C99B714D95A}"/>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5549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9253-2953-624B-A75E-E9C74C7E47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2B54BD-42DE-6E46-B9E7-E30B4AD5A9B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4" name="Footer Placeholder 3">
            <a:extLst>
              <a:ext uri="{FF2B5EF4-FFF2-40B4-BE49-F238E27FC236}">
                <a16:creationId xmlns:a16="http://schemas.microsoft.com/office/drawing/2014/main" id="{F3FBB2B1-37C7-6346-AD27-C59F695DD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DD299-D8B1-0E4A-AFF4-51CCB7C4FAA9}"/>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296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00C0F2-E488-CF4F-BADD-1535CEC8F0FA}"/>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3" name="Footer Placeholder 2">
            <a:extLst>
              <a:ext uri="{FF2B5EF4-FFF2-40B4-BE49-F238E27FC236}">
                <a16:creationId xmlns:a16="http://schemas.microsoft.com/office/drawing/2014/main" id="{8207CF1C-3841-704E-9E48-158F7D5F0A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7029A6-4365-E74E-AC5A-D89BA5C17B3D}"/>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74240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E56A-6D39-2B41-A217-9A7343C27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2A34C-7534-4B43-BED6-332088A37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C6332-DAAB-2E44-AFBC-1435CDC9A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C1D447-A986-8142-8AAF-0E84519E220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B22F49A-AA54-204A-B924-020FCDD0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08C2A-D76C-CA4D-9A91-0A46D1DB5FB7}"/>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76038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B9-8B69-A540-8F68-185E9973A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8AEB28-C60D-C24E-81BC-405A2B6D43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12A682-BD05-F441-B219-F4E79C87E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02046-D0BB-F842-AAB0-44F6DC8DD87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E374E0B6-701A-9646-B44B-B3C851BAED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FDB01-D149-5041-8720-183571925B44}"/>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138206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6AFE0-5190-B643-9E24-748BEA135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DD215B-B03E-804F-B2CC-1BA775A26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79963-A74E-734C-B93C-24C524B5C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3E4EA9E0-5343-814D-B24A-88783A2F4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E57D0D-E17F-534D-959D-4586B02D1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D3B55-BFD9-8749-917A-C3879F6A3F90}" type="slidenum">
              <a:rPr lang="en-US" smtClean="0"/>
              <a:t>‹#›</a:t>
            </a:fld>
            <a:endParaRPr lang="en-US"/>
          </a:p>
        </p:txBody>
      </p:sp>
    </p:spTree>
    <p:extLst>
      <p:ext uri="{BB962C8B-B14F-4D97-AF65-F5344CB8AC3E}">
        <p14:creationId xmlns:p14="http://schemas.microsoft.com/office/powerpoint/2010/main" val="207637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freemarker.apache.org/"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hyperlink" Target="http://freemarker.foofun.cn/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0457B12-37DB-4095-9DFF-E7757C77AA80}"/>
              </a:ext>
            </a:extLst>
          </p:cNvPr>
          <p:cNvSpPr/>
          <p:nvPr/>
        </p:nvSpPr>
        <p:spPr>
          <a:xfrm>
            <a:off x="1485003" y="2425724"/>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行动号召：给春松客服 </a:t>
            </a:r>
            <a:r>
              <a:rPr lang="en-US" altLang="zh-CN" sz="4400" b="1" dirty="0">
                <a:solidFill>
                  <a:schemeClr val="bg1"/>
                </a:solidFill>
                <a:latin typeface="微软雅黑" panose="020B0503020204020204" pitchFamily="34" charset="-122"/>
                <a:ea typeface="微软雅黑" panose="020B0503020204020204" pitchFamily="34" charset="-122"/>
              </a:rPr>
              <a:t>Star</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D8CAD59-EDD7-4304-9EA7-7638411CCD55}"/>
              </a:ext>
            </a:extLst>
          </p:cNvPr>
          <p:cNvPicPr>
            <a:picLocks noChangeAspect="1"/>
          </p:cNvPicPr>
          <p:nvPr/>
        </p:nvPicPr>
        <p:blipFill>
          <a:blip r:embed="rId5"/>
          <a:stretch>
            <a:fillRect/>
          </a:stretch>
        </p:blipFill>
        <p:spPr>
          <a:xfrm>
            <a:off x="6233628" y="4267222"/>
            <a:ext cx="4386187" cy="1161527"/>
          </a:xfrm>
          <a:prstGeom prst="rect">
            <a:avLst/>
          </a:prstGeom>
        </p:spPr>
      </p:pic>
      <p:sp>
        <p:nvSpPr>
          <p:cNvPr id="8" name="文本框 7">
            <a:extLst>
              <a:ext uri="{FF2B5EF4-FFF2-40B4-BE49-F238E27FC236}">
                <a16:creationId xmlns:a16="http://schemas.microsoft.com/office/drawing/2014/main" id="{82DBD1E3-1F5B-4C33-A5F1-8DB1E80F3006}"/>
              </a:ext>
            </a:extLst>
          </p:cNvPr>
          <p:cNvSpPr txBox="1"/>
          <p:nvPr/>
        </p:nvSpPr>
        <p:spPr>
          <a:xfrm>
            <a:off x="1404097" y="997206"/>
            <a:ext cx="7738016" cy="1323439"/>
          </a:xfrm>
          <a:prstGeom prst="rect">
            <a:avLst/>
          </a:prstGeom>
          <a:noFill/>
        </p:spPr>
        <p:txBody>
          <a:bodyPr wrap="none" rtlCol="0">
            <a:spAutoFit/>
          </a:bodyPr>
          <a:lstStyle/>
          <a:p>
            <a:r>
              <a:rPr lang="zh-CN" altLang="en-US" sz="8000" dirty="0">
                <a:solidFill>
                  <a:schemeClr val="bg1"/>
                </a:solidFill>
                <a:latin typeface="优设标题黑" panose="00000500000000000000" pitchFamily="2" charset="-122"/>
                <a:ea typeface="优设标题黑" panose="00000500000000000000" pitchFamily="2" charset="-122"/>
              </a:rPr>
              <a:t>做好开源客服系统</a:t>
            </a:r>
          </a:p>
        </p:txBody>
      </p:sp>
      <p:sp>
        <p:nvSpPr>
          <p:cNvPr id="9" name="文本框 8">
            <a:extLst>
              <a:ext uri="{FF2B5EF4-FFF2-40B4-BE49-F238E27FC236}">
                <a16:creationId xmlns:a16="http://schemas.microsoft.com/office/drawing/2014/main" id="{727DF513-02D3-45DF-94C1-61B84D13E7EB}"/>
              </a:ext>
            </a:extLst>
          </p:cNvPr>
          <p:cNvSpPr txBox="1"/>
          <p:nvPr/>
        </p:nvSpPr>
        <p:spPr>
          <a:xfrm>
            <a:off x="1485003" y="3300244"/>
            <a:ext cx="6094206" cy="646331"/>
          </a:xfrm>
          <a:prstGeom prst="rect">
            <a:avLst/>
          </a:prstGeom>
          <a:noFill/>
        </p:spPr>
        <p:txBody>
          <a:bodyPr wrap="square">
            <a:spAutoFit/>
          </a:bodyPr>
          <a:lstStyle/>
          <a:p>
            <a:r>
              <a:rPr lang="zh-CN" altLang="en-US" sz="3600" dirty="0">
                <a:solidFill>
                  <a:schemeClr val="bg1"/>
                </a:solidFill>
              </a:rPr>
              <a:t>github.com/chatopera/cskefu</a:t>
            </a:r>
          </a:p>
        </p:txBody>
      </p:sp>
      <p:pic>
        <p:nvPicPr>
          <p:cNvPr id="10" name="图片 9">
            <a:extLst>
              <a:ext uri="{FF2B5EF4-FFF2-40B4-BE49-F238E27FC236}">
                <a16:creationId xmlns:a16="http://schemas.microsoft.com/office/drawing/2014/main" id="{1A28BF9A-2E6F-4811-B29F-0006B4927C1F}"/>
              </a:ext>
            </a:extLst>
          </p:cNvPr>
          <p:cNvPicPr>
            <a:picLocks noChangeAspect="1"/>
          </p:cNvPicPr>
          <p:nvPr/>
        </p:nvPicPr>
        <p:blipFill>
          <a:blip r:embed="rId6"/>
          <a:stretch>
            <a:fillRect/>
          </a:stretch>
        </p:blipFill>
        <p:spPr>
          <a:xfrm>
            <a:off x="1572185" y="4014918"/>
            <a:ext cx="3238500" cy="685800"/>
          </a:xfrm>
          <a:prstGeom prst="rect">
            <a:avLst/>
          </a:prstGeom>
        </p:spPr>
      </p:pic>
      <p:sp>
        <p:nvSpPr>
          <p:cNvPr id="11" name="文本框 10">
            <a:extLst>
              <a:ext uri="{FF2B5EF4-FFF2-40B4-BE49-F238E27FC236}">
                <a16:creationId xmlns:a16="http://schemas.microsoft.com/office/drawing/2014/main" id="{7CFBA895-D292-4F1D-9588-38ED4496102C}"/>
              </a:ext>
            </a:extLst>
          </p:cNvPr>
          <p:cNvSpPr txBox="1"/>
          <p:nvPr/>
        </p:nvSpPr>
        <p:spPr>
          <a:xfrm>
            <a:off x="1485003" y="4918422"/>
            <a:ext cx="2484976" cy="369332"/>
          </a:xfrm>
          <a:prstGeom prst="rect">
            <a:avLst/>
          </a:prstGeom>
          <a:noFill/>
        </p:spPr>
        <p:txBody>
          <a:bodyPr wrap="none" rtlCol="0">
            <a:spAutoFit/>
          </a:bodyPr>
          <a:lstStyle/>
          <a:p>
            <a:r>
              <a:rPr lang="zh-CN" altLang="en-US" dirty="0">
                <a:solidFill>
                  <a:schemeClr val="bg1">
                    <a:lumMod val="95000"/>
                  </a:schemeClr>
                </a:solidFill>
              </a:rPr>
              <a:t>分享内容在 </a:t>
            </a:r>
            <a:r>
              <a:rPr lang="en-US" altLang="zh-CN" dirty="0">
                <a:solidFill>
                  <a:schemeClr val="bg1">
                    <a:lumMod val="95000"/>
                  </a:schemeClr>
                </a:solidFill>
              </a:rPr>
              <a:t>5 </a:t>
            </a:r>
            <a:r>
              <a:rPr lang="zh-CN" altLang="en-US" dirty="0">
                <a:solidFill>
                  <a:schemeClr val="bg1">
                    <a:lumMod val="95000"/>
                  </a:schemeClr>
                </a:solidFill>
              </a:rPr>
              <a:t>秒后开始</a:t>
            </a:r>
          </a:p>
        </p:txBody>
      </p:sp>
    </p:spTree>
    <p:custDataLst>
      <p:tags r:id="rId1"/>
    </p:custDataLst>
    <p:extLst>
      <p:ext uri="{BB962C8B-B14F-4D97-AF65-F5344CB8AC3E}">
        <p14:creationId xmlns:p14="http://schemas.microsoft.com/office/powerpoint/2010/main" val="86807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7434543B-2BD8-BF4D-A8C5-8A5CA44F9395}"/>
              </a:ext>
            </a:extLst>
          </p:cNvPr>
          <p:cNvSpPr txBox="1"/>
          <p:nvPr/>
        </p:nvSpPr>
        <p:spPr>
          <a:xfrm>
            <a:off x="893033" y="1946156"/>
            <a:ext cx="3262432"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降低学习成本</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AF8F6271-5369-AB40-8B61-3C0F2E25E34D}"/>
              </a:ext>
            </a:extLst>
          </p:cNvPr>
          <p:cNvSpPr txBox="1"/>
          <p:nvPr/>
        </p:nvSpPr>
        <p:spPr>
          <a:xfrm>
            <a:off x="893033" y="2860870"/>
            <a:ext cx="2236510"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快速开发</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9DBA5E0F-7717-844A-ABD4-71A3DCD083FC}"/>
              </a:ext>
            </a:extLst>
          </p:cNvPr>
          <p:cNvSpPr txBox="1"/>
          <p:nvPr/>
        </p:nvSpPr>
        <p:spPr>
          <a:xfrm>
            <a:off x="3191751" y="4778149"/>
            <a:ext cx="4801314"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热烈反响，获得成功</a:t>
            </a:r>
            <a:endParaRPr lang="en-US" sz="4000" dirty="0">
              <a:solidFill>
                <a:schemeClr val="bg1"/>
              </a:solidFill>
              <a:latin typeface="Microsoft YaHei" panose="020B0503020204020204" pitchFamily="34" charset="-122"/>
              <a:ea typeface="Microsoft YaHei" panose="020B0503020204020204" pitchFamily="34" charset="-122"/>
            </a:endParaRPr>
          </a:p>
        </p:txBody>
      </p:sp>
      <p:pic>
        <p:nvPicPr>
          <p:cNvPr id="8" name="Picture 7">
            <a:extLst>
              <a:ext uri="{FF2B5EF4-FFF2-40B4-BE49-F238E27FC236}">
                <a16:creationId xmlns:a16="http://schemas.microsoft.com/office/drawing/2014/main" id="{F1FCF506-87E0-D449-93D5-24E315392069}"/>
              </a:ext>
            </a:extLst>
          </p:cNvPr>
          <p:cNvPicPr>
            <a:picLocks noChangeAspect="1"/>
          </p:cNvPicPr>
          <p:nvPr/>
        </p:nvPicPr>
        <p:blipFill>
          <a:blip r:embed="rId3"/>
          <a:stretch>
            <a:fillRect/>
          </a:stretch>
        </p:blipFill>
        <p:spPr>
          <a:xfrm>
            <a:off x="2005936" y="4554925"/>
            <a:ext cx="818849" cy="818849"/>
          </a:xfrm>
          <a:prstGeom prst="rect">
            <a:avLst/>
          </a:prstGeom>
        </p:spPr>
      </p:pic>
    </p:spTree>
    <p:extLst>
      <p:ext uri="{BB962C8B-B14F-4D97-AF65-F5344CB8AC3E}">
        <p14:creationId xmlns:p14="http://schemas.microsoft.com/office/powerpoint/2010/main" val="7450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r>
              <a:rPr lang="zh-CN" altLang="en-US" dirty="0">
                <a:solidFill>
                  <a:schemeClr val="bg1"/>
                </a:solidFill>
                <a:latin typeface="微软雅黑" panose="020B0503020204020204" pitchFamily="34" charset="-122"/>
                <a:ea typeface="微软雅黑" panose="020B0503020204020204" pitchFamily="34" charset="-122"/>
              </a:rPr>
              <a:t>成功经验</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7434543B-2BD8-BF4D-A8C5-8A5CA44F9395}"/>
              </a:ext>
            </a:extLst>
          </p:cNvPr>
          <p:cNvSpPr txBox="1"/>
          <p:nvPr/>
        </p:nvSpPr>
        <p:spPr>
          <a:xfrm>
            <a:off x="343523" y="2968133"/>
            <a:ext cx="3262432"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约定大于配置</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E69DD8B8-974D-CD48-992B-EC26FB737E80}"/>
              </a:ext>
            </a:extLst>
          </p:cNvPr>
          <p:cNvSpPr txBox="1"/>
          <p:nvPr/>
        </p:nvSpPr>
        <p:spPr>
          <a:xfrm>
            <a:off x="343523" y="4045351"/>
            <a:ext cx="4288353"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配置改变默认行为</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6FF9C221-CBF3-7B46-880A-87F54B9E7EA7}"/>
              </a:ext>
            </a:extLst>
          </p:cNvPr>
          <p:cNvSpPr txBox="1"/>
          <p:nvPr/>
        </p:nvSpPr>
        <p:spPr>
          <a:xfrm>
            <a:off x="343522" y="5122569"/>
            <a:ext cx="5314275"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一系列开箱即用的功能</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BB7C06A0-1D0D-4B4E-8224-5D77CE1D214E}"/>
              </a:ext>
            </a:extLst>
          </p:cNvPr>
          <p:cNvSpPr txBox="1"/>
          <p:nvPr/>
        </p:nvSpPr>
        <p:spPr>
          <a:xfrm>
            <a:off x="343522" y="1946156"/>
            <a:ext cx="4870244"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大量的注解取代</a:t>
            </a:r>
            <a:r>
              <a:rPr lang="en-US" altLang="zh-CN" sz="4000" dirty="0">
                <a:solidFill>
                  <a:schemeClr val="bg1"/>
                </a:solidFill>
                <a:latin typeface="Microsoft YaHei" panose="020B0503020204020204" pitchFamily="34" charset="-122"/>
                <a:ea typeface="Microsoft YaHei" panose="020B0503020204020204" pitchFamily="34" charset="-122"/>
              </a:rPr>
              <a:t>XML</a:t>
            </a:r>
            <a:endParaRPr lang="en-US"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2365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自动配置</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7434543B-2BD8-BF4D-A8C5-8A5CA44F9395}"/>
              </a:ext>
            </a:extLst>
          </p:cNvPr>
          <p:cNvSpPr txBox="1"/>
          <p:nvPr/>
        </p:nvSpPr>
        <p:spPr>
          <a:xfrm>
            <a:off x="343523" y="2968133"/>
            <a:ext cx="3262432"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约定大于配置</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E69DD8B8-974D-CD48-992B-EC26FB737E80}"/>
              </a:ext>
            </a:extLst>
          </p:cNvPr>
          <p:cNvSpPr txBox="1"/>
          <p:nvPr/>
        </p:nvSpPr>
        <p:spPr>
          <a:xfrm>
            <a:off x="343523" y="4045351"/>
            <a:ext cx="4288353"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配置改变默认行为</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id="{6FF9C221-CBF3-7B46-880A-87F54B9E7EA7}"/>
              </a:ext>
            </a:extLst>
          </p:cNvPr>
          <p:cNvSpPr txBox="1"/>
          <p:nvPr/>
        </p:nvSpPr>
        <p:spPr>
          <a:xfrm>
            <a:off x="343522" y="5122569"/>
            <a:ext cx="5314275"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一系列开箱即用的功能</a:t>
            </a:r>
            <a:endParaRPr lang="en-US" sz="4000" dirty="0">
              <a:solidFill>
                <a:schemeClr val="bg1"/>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BB7C06A0-1D0D-4B4E-8224-5D77CE1D214E}"/>
              </a:ext>
            </a:extLst>
          </p:cNvPr>
          <p:cNvSpPr txBox="1"/>
          <p:nvPr/>
        </p:nvSpPr>
        <p:spPr>
          <a:xfrm>
            <a:off x="343522" y="1946156"/>
            <a:ext cx="4870244" cy="707886"/>
          </a:xfrm>
          <a:prstGeom prst="rect">
            <a:avLst/>
          </a:prstGeom>
          <a:noFill/>
        </p:spPr>
        <p:txBody>
          <a:bodyPr wrap="none" rtlCol="0">
            <a:spAutoFit/>
          </a:bodyPr>
          <a:lstStyle/>
          <a:p>
            <a:r>
              <a:rPr lang="zh-CN" altLang="en-US" sz="4000" dirty="0">
                <a:solidFill>
                  <a:schemeClr val="bg1"/>
                </a:solidFill>
                <a:latin typeface="Microsoft YaHei" panose="020B0503020204020204" pitchFamily="34" charset="-122"/>
                <a:ea typeface="Microsoft YaHei" panose="020B0503020204020204" pitchFamily="34" charset="-122"/>
              </a:rPr>
              <a:t>大量的注解取代</a:t>
            </a:r>
            <a:r>
              <a:rPr lang="en-US" altLang="zh-CN" sz="4000" dirty="0">
                <a:solidFill>
                  <a:schemeClr val="bg1"/>
                </a:solidFill>
                <a:latin typeface="Microsoft YaHei" panose="020B0503020204020204" pitchFamily="34" charset="-122"/>
                <a:ea typeface="Microsoft YaHei" panose="020B0503020204020204" pitchFamily="34" charset="-122"/>
              </a:rPr>
              <a:t>XML</a:t>
            </a:r>
            <a:endParaRPr lang="en-US" sz="4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4886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43C95-8DB2-3748-8EBE-711D482DEF73}"/>
              </a:ext>
            </a:extLst>
          </p:cNvPr>
          <p:cNvPicPr>
            <a:picLocks noChangeAspect="1"/>
          </p:cNvPicPr>
          <p:nvPr/>
        </p:nvPicPr>
        <p:blipFill>
          <a:blip r:embed="rId3"/>
          <a:stretch>
            <a:fillRect/>
          </a:stretch>
        </p:blipFill>
        <p:spPr>
          <a:xfrm>
            <a:off x="2488045" y="1456160"/>
            <a:ext cx="8839200" cy="5232400"/>
          </a:xfrm>
          <a:prstGeom prst="rect">
            <a:avLst/>
          </a:prstGeom>
        </p:spPr>
      </p:pic>
      <p:sp>
        <p:nvSpPr>
          <p:cNvPr id="5" name="Rectangle 4">
            <a:extLst>
              <a:ext uri="{FF2B5EF4-FFF2-40B4-BE49-F238E27FC236}">
                <a16:creationId xmlns:a16="http://schemas.microsoft.com/office/drawing/2014/main" id="{F2A6228E-B655-6947-8E4A-DC6AB613A120}"/>
              </a:ext>
            </a:extLst>
          </p:cNvPr>
          <p:cNvSpPr/>
          <p:nvPr/>
        </p:nvSpPr>
        <p:spPr>
          <a:xfrm>
            <a:off x="0" y="1383235"/>
            <a:ext cx="12192000" cy="5771172"/>
          </a:xfrm>
          <a:prstGeom prst="rect">
            <a:avLst/>
          </a:prstGeom>
          <a:solidFill>
            <a:schemeClr val="tx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62ABCAC3-C12A-DB47-B876-A8EF173DE95C}"/>
              </a:ext>
            </a:extLst>
          </p:cNvPr>
          <p:cNvPicPr>
            <a:picLocks noChangeAspect="1"/>
          </p:cNvPicPr>
          <p:nvPr/>
        </p:nvPicPr>
        <p:blipFill>
          <a:blip r:embed="rId4"/>
          <a:stretch>
            <a:fillRect/>
          </a:stretch>
        </p:blipFill>
        <p:spPr>
          <a:xfrm>
            <a:off x="2841343" y="3871112"/>
            <a:ext cx="6146800" cy="1612900"/>
          </a:xfrm>
          <a:prstGeom prst="rect">
            <a:avLst/>
          </a:prstGeom>
        </p:spPr>
      </p:pic>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 Boot Starter</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CFE8D9C6-6473-AE42-A3B5-8928C993C539}"/>
              </a:ext>
            </a:extLst>
          </p:cNvPr>
          <p:cNvSpPr txBox="1"/>
          <p:nvPr/>
        </p:nvSpPr>
        <p:spPr>
          <a:xfrm>
            <a:off x="211881" y="1995495"/>
            <a:ext cx="2125903" cy="2677656"/>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借助</a:t>
            </a:r>
            <a:r>
              <a:rPr lang="en-US" altLang="zh-CN" sz="2800" dirty="0">
                <a:solidFill>
                  <a:schemeClr val="bg1"/>
                </a:solidFill>
                <a:latin typeface="Microsoft YaHei" panose="020B0503020204020204" pitchFamily="34" charset="-122"/>
                <a:ea typeface="Microsoft YaHei" panose="020B0503020204020204" pitchFamily="34" charset="-122"/>
              </a:rPr>
              <a:t>Maven</a:t>
            </a:r>
          </a:p>
          <a:p>
            <a:r>
              <a:rPr lang="en-US" sz="2800" dirty="0">
                <a:solidFill>
                  <a:schemeClr val="bg1"/>
                </a:solidFill>
                <a:latin typeface="Microsoft YaHei" panose="020B0503020204020204" pitchFamily="34" charset="-122"/>
                <a:ea typeface="Microsoft YaHei" panose="020B0503020204020204" pitchFamily="34" charset="-122"/>
              </a:rPr>
              <a:t>POM</a:t>
            </a:r>
            <a:r>
              <a:rPr lang="zh-CN" altLang="en-US" sz="2800" dirty="0">
                <a:solidFill>
                  <a:schemeClr val="bg1"/>
                </a:solidFill>
                <a:latin typeface="Microsoft YaHei" panose="020B0503020204020204" pitchFamily="34" charset="-122"/>
                <a:ea typeface="Microsoft YaHei" panose="020B0503020204020204" pitchFamily="34" charset="-122"/>
              </a:rPr>
              <a:t>的继承</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zh-CN" altLang="en-US" sz="2800" dirty="0">
                <a:solidFill>
                  <a:schemeClr val="bg1"/>
                </a:solidFill>
                <a:latin typeface="Microsoft YaHei" panose="020B0503020204020204" pitchFamily="34" charset="-122"/>
                <a:ea typeface="Microsoft YaHei" panose="020B0503020204020204" pitchFamily="34" charset="-122"/>
              </a:rPr>
              <a:t>机制，完成</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zh-CN" altLang="en-US" sz="2800" dirty="0">
                <a:solidFill>
                  <a:schemeClr val="bg1"/>
                </a:solidFill>
                <a:latin typeface="Microsoft YaHei" panose="020B0503020204020204" pitchFamily="34" charset="-122"/>
                <a:ea typeface="Microsoft YaHei" panose="020B0503020204020204" pitchFamily="34" charset="-122"/>
              </a:rPr>
              <a:t>简化项目依</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zh-CN" altLang="en-US" sz="2800" dirty="0">
                <a:solidFill>
                  <a:schemeClr val="bg1"/>
                </a:solidFill>
                <a:latin typeface="Microsoft YaHei" panose="020B0503020204020204" pitchFamily="34" charset="-122"/>
                <a:ea typeface="Microsoft YaHei" panose="020B0503020204020204" pitchFamily="34" charset="-122"/>
              </a:rPr>
              <a:t>赖的配置工</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zh-CN" altLang="en-US" sz="2800" dirty="0">
                <a:solidFill>
                  <a:schemeClr val="bg1"/>
                </a:solidFill>
                <a:latin typeface="Microsoft YaHei" panose="020B0503020204020204" pitchFamily="34" charset="-122"/>
                <a:ea typeface="Microsoft YaHei" panose="020B0503020204020204" pitchFamily="34" charset="-122"/>
              </a:rPr>
              <a:t>作。</a:t>
            </a:r>
            <a:endParaRPr 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8195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7213725"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SpringBootApplication</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TextBox 1">
            <a:extLst>
              <a:ext uri="{FF2B5EF4-FFF2-40B4-BE49-F238E27FC236}">
                <a16:creationId xmlns:a16="http://schemas.microsoft.com/office/drawing/2014/main" id="{6FBEFCB1-037F-C848-8FA5-2FF03BEE07CA}"/>
              </a:ext>
            </a:extLst>
          </p:cNvPr>
          <p:cNvSpPr txBox="1"/>
          <p:nvPr/>
        </p:nvSpPr>
        <p:spPr>
          <a:xfrm>
            <a:off x="618565" y="2564718"/>
            <a:ext cx="11046678" cy="2246769"/>
          </a:xfrm>
          <a:prstGeom prst="rect">
            <a:avLst/>
          </a:prstGeom>
          <a:noFill/>
        </p:spPr>
        <p:txBody>
          <a:bodyPr wrap="none" rtlCol="0">
            <a:spAutoFit/>
          </a:bodyPr>
          <a:lstStyle/>
          <a:p>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SpringBootApplication</a:t>
            </a:r>
            <a:b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EnableJpaRepositories</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b="1"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com.chatopera.cc.persistence.repository</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b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EnableElasticsearchRepositories</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b="1"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com.chatopera.cc.persistence.es</a:t>
            </a: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b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EnableTransactionManagement</a:t>
            </a:r>
            <a:b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8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public class </a:t>
            </a:r>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Application {</a:t>
            </a:r>
          </a:p>
        </p:txBody>
      </p:sp>
      <p:sp>
        <p:nvSpPr>
          <p:cNvPr id="4" name="Rectangle 3">
            <a:extLst>
              <a:ext uri="{FF2B5EF4-FFF2-40B4-BE49-F238E27FC236}">
                <a16:creationId xmlns:a16="http://schemas.microsoft.com/office/drawing/2014/main" id="{E93E07DE-BD95-4B48-B7FA-6A95C11E6A31}"/>
              </a:ext>
            </a:extLst>
          </p:cNvPr>
          <p:cNvSpPr/>
          <p:nvPr/>
        </p:nvSpPr>
        <p:spPr>
          <a:xfrm>
            <a:off x="618565" y="1634204"/>
            <a:ext cx="8695586" cy="707886"/>
          </a:xfrm>
          <a:prstGeom prst="rect">
            <a:avLst/>
          </a:prstGeom>
        </p:spPr>
        <p:txBody>
          <a:bodyPr wrap="none">
            <a:spAutoFit/>
          </a:bodyPr>
          <a:lstStyle/>
          <a:p>
            <a:r>
              <a:rPr lang="en-US" sz="4000"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class </a:t>
            </a:r>
            <a:r>
              <a:rPr lang="en-US" sz="4000" dirty="0" err="1">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com.chatopera.cc.Application</a:t>
            </a:r>
            <a:endParaRPr lang="en-US" sz="4000"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endParaRPr>
          </a:p>
        </p:txBody>
      </p:sp>
      <p:sp>
        <p:nvSpPr>
          <p:cNvPr id="7" name="Rectangle 6">
            <a:extLst>
              <a:ext uri="{FF2B5EF4-FFF2-40B4-BE49-F238E27FC236}">
                <a16:creationId xmlns:a16="http://schemas.microsoft.com/office/drawing/2014/main" id="{DD3179FF-2926-D141-807A-AE916874D796}"/>
              </a:ext>
            </a:extLst>
          </p:cNvPr>
          <p:cNvSpPr/>
          <p:nvPr/>
        </p:nvSpPr>
        <p:spPr>
          <a:xfrm>
            <a:off x="0" y="5540188"/>
            <a:ext cx="12192000" cy="1317812"/>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1" name="TextBox 10">
            <a:extLst>
              <a:ext uri="{FF2B5EF4-FFF2-40B4-BE49-F238E27FC236}">
                <a16:creationId xmlns:a16="http://schemas.microsoft.com/office/drawing/2014/main" id="{1FA022FA-029F-0B41-9206-600476A6C619}"/>
              </a:ext>
            </a:extLst>
          </p:cNvPr>
          <p:cNvSpPr txBox="1"/>
          <p:nvPr/>
        </p:nvSpPr>
        <p:spPr>
          <a:xfrm>
            <a:off x="1618069" y="5937484"/>
            <a:ext cx="9047670" cy="523220"/>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春松客服是典型的</a:t>
            </a:r>
            <a:r>
              <a:rPr lang="en-US" altLang="zh-CN" sz="2800" dirty="0">
                <a:solidFill>
                  <a:schemeClr val="bg1"/>
                </a:solidFill>
                <a:latin typeface="Microsoft YaHei" panose="020B0503020204020204" pitchFamily="34" charset="-122"/>
                <a:ea typeface="Microsoft YaHei" panose="020B0503020204020204" pitchFamily="34" charset="-122"/>
              </a:rPr>
              <a:t>Spring Boot</a:t>
            </a:r>
            <a:r>
              <a:rPr lang="zh-CN" altLang="en-US" sz="2800" dirty="0">
                <a:solidFill>
                  <a:schemeClr val="bg1"/>
                </a:solidFill>
                <a:latin typeface="Microsoft YaHei" panose="020B0503020204020204" pitchFamily="34" charset="-122"/>
                <a:ea typeface="Microsoft YaHei" panose="020B0503020204020204" pitchFamily="34" charset="-122"/>
              </a:rPr>
              <a:t>应用，大量借助最佳实践</a:t>
            </a:r>
            <a:endParaRPr 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91514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en-US" altLang="zh-CN" dirty="0">
                <a:solidFill>
                  <a:schemeClr val="bg1"/>
                </a:solidFill>
                <a:latin typeface="微软雅黑" pitchFamily="34" charset="-122"/>
                <a:ea typeface="微软雅黑" pitchFamily="34" charset="-122"/>
              </a:rPr>
              <a:t>MVC</a:t>
            </a:r>
            <a:r>
              <a:rPr lang="zh-CN" altLang="en-US" dirty="0">
                <a:solidFill>
                  <a:schemeClr val="bg1"/>
                </a:solidFill>
                <a:latin typeface="微软雅黑" pitchFamily="34" charset="-122"/>
                <a:ea typeface="微软雅黑" pitchFamily="34" charset="-122"/>
              </a:rPr>
              <a:t>及</a:t>
            </a:r>
            <a:r>
              <a:rPr lang="en-US" altLang="zh-CN" dirty="0" err="1">
                <a:solidFill>
                  <a:schemeClr val="bg1"/>
                </a:solidFill>
                <a:latin typeface="微软雅黑" pitchFamily="34" charset="-122"/>
                <a:ea typeface="微软雅黑" pitchFamily="34" charset="-122"/>
              </a:rPr>
              <a:t>FreeMarker</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10A372A8-5CA0-064E-B0F9-4718769DC2BA}"/>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10509E6B-1B32-1044-9365-2FD731D11B31}"/>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23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9266BEF2-9D36-8341-ADF8-AC1769E3862E}"/>
              </a:ext>
            </a:extLst>
          </p:cNvPr>
          <p:cNvCxnSpPr>
            <a:cxnSpLocks/>
          </p:cNvCxnSpPr>
          <p:nvPr/>
        </p:nvCxnSpPr>
        <p:spPr>
          <a:xfrm>
            <a:off x="10494380" y="2828261"/>
            <a:ext cx="33183" cy="3776878"/>
          </a:xfrm>
          <a:prstGeom prst="straightConnector1">
            <a:avLst/>
          </a:prstGeom>
          <a:ln w="571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187466"/>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r>
              <a:rPr lang="zh-CN" altLang="en-US" dirty="0">
                <a:solidFill>
                  <a:schemeClr val="bg1"/>
                </a:solidFill>
                <a:latin typeface="微软雅黑" panose="020B0503020204020204" pitchFamily="34" charset="-122"/>
                <a:ea typeface="微软雅黑" panose="020B0503020204020204" pitchFamily="34" charset="-122"/>
              </a:rPr>
              <a:t>中的</a:t>
            </a:r>
            <a:r>
              <a:rPr lang="en-US" altLang="zh-CN" dirty="0">
                <a:solidFill>
                  <a:schemeClr val="bg1"/>
                </a:solidFill>
                <a:latin typeface="微软雅黑" panose="020B0503020204020204" pitchFamily="34" charset="-122"/>
                <a:ea typeface="微软雅黑" panose="020B0503020204020204" pitchFamily="34" charset="-122"/>
              </a:rPr>
              <a:t>MVC</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EBA91296-6291-5940-BA9E-3A9EFB684301}"/>
              </a:ext>
            </a:extLst>
          </p:cNvPr>
          <p:cNvSpPr/>
          <p:nvPr/>
        </p:nvSpPr>
        <p:spPr>
          <a:xfrm>
            <a:off x="343520" y="2238683"/>
            <a:ext cx="11338981" cy="589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noProof="1">
                <a:latin typeface="Microsoft YaHei" panose="020B0503020204020204" pitchFamily="34" charset="-122"/>
                <a:ea typeface="Microsoft YaHei" panose="020B0503020204020204" pitchFamily="34" charset="-122"/>
              </a:rPr>
              <a:t>DispatcherServlet</a:t>
            </a:r>
          </a:p>
        </p:txBody>
      </p:sp>
      <p:sp>
        <p:nvSpPr>
          <p:cNvPr id="4" name="Down Arrow 3">
            <a:extLst>
              <a:ext uri="{FF2B5EF4-FFF2-40B4-BE49-F238E27FC236}">
                <a16:creationId xmlns:a16="http://schemas.microsoft.com/office/drawing/2014/main" id="{A6EB2CFE-B3D2-7D46-84A1-BF07EC9A2F08}"/>
              </a:ext>
            </a:extLst>
          </p:cNvPr>
          <p:cNvSpPr/>
          <p:nvPr/>
        </p:nvSpPr>
        <p:spPr>
          <a:xfrm>
            <a:off x="893135" y="1555559"/>
            <a:ext cx="467832" cy="485892"/>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8" name="Rectangle 17">
            <a:extLst>
              <a:ext uri="{FF2B5EF4-FFF2-40B4-BE49-F238E27FC236}">
                <a16:creationId xmlns:a16="http://schemas.microsoft.com/office/drawing/2014/main" id="{188C3B9D-48E1-404A-A3CB-8F7D3A7345DC}"/>
              </a:ext>
            </a:extLst>
          </p:cNvPr>
          <p:cNvSpPr/>
          <p:nvPr/>
        </p:nvSpPr>
        <p:spPr>
          <a:xfrm>
            <a:off x="1593597" y="1387263"/>
            <a:ext cx="1565172"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Request</a:t>
            </a:r>
          </a:p>
        </p:txBody>
      </p:sp>
      <p:sp>
        <p:nvSpPr>
          <p:cNvPr id="19" name="Rectangle 18">
            <a:extLst>
              <a:ext uri="{FF2B5EF4-FFF2-40B4-BE49-F238E27FC236}">
                <a16:creationId xmlns:a16="http://schemas.microsoft.com/office/drawing/2014/main" id="{95B34EAF-471F-3C4B-A513-E655050666D0}"/>
              </a:ext>
            </a:extLst>
          </p:cNvPr>
          <p:cNvSpPr/>
          <p:nvPr/>
        </p:nvSpPr>
        <p:spPr>
          <a:xfrm>
            <a:off x="8281959" y="1387263"/>
            <a:ext cx="1826462"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Response</a:t>
            </a:r>
          </a:p>
        </p:txBody>
      </p:sp>
      <p:sp>
        <p:nvSpPr>
          <p:cNvPr id="20" name="Down Arrow 19">
            <a:extLst>
              <a:ext uri="{FF2B5EF4-FFF2-40B4-BE49-F238E27FC236}">
                <a16:creationId xmlns:a16="http://schemas.microsoft.com/office/drawing/2014/main" id="{4282CC09-EFD3-2D49-B32D-075B6B80373F}"/>
              </a:ext>
            </a:extLst>
          </p:cNvPr>
          <p:cNvSpPr/>
          <p:nvPr/>
        </p:nvSpPr>
        <p:spPr>
          <a:xfrm rot="10800000">
            <a:off x="7707802" y="1475561"/>
            <a:ext cx="467832" cy="485892"/>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1" name="Rectangle 20">
            <a:extLst>
              <a:ext uri="{FF2B5EF4-FFF2-40B4-BE49-F238E27FC236}">
                <a16:creationId xmlns:a16="http://schemas.microsoft.com/office/drawing/2014/main" id="{CDE325EA-AD76-2F47-BB5D-947C42C867A5}"/>
              </a:ext>
            </a:extLst>
          </p:cNvPr>
          <p:cNvSpPr/>
          <p:nvPr/>
        </p:nvSpPr>
        <p:spPr>
          <a:xfrm>
            <a:off x="343521" y="3229989"/>
            <a:ext cx="2700670" cy="808075"/>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latin typeface="Microsoft YaHei" panose="020B0503020204020204" pitchFamily="34" charset="-122"/>
                <a:ea typeface="Microsoft YaHei" panose="020B0503020204020204" pitchFamily="34" charset="-122"/>
              </a:rPr>
              <a:t>Capture the Request Locale</a:t>
            </a:r>
          </a:p>
        </p:txBody>
      </p:sp>
      <p:sp>
        <p:nvSpPr>
          <p:cNvPr id="22" name="Rectangle 21">
            <a:extLst>
              <a:ext uri="{FF2B5EF4-FFF2-40B4-BE49-F238E27FC236}">
                <a16:creationId xmlns:a16="http://schemas.microsoft.com/office/drawing/2014/main" id="{B2229E45-7DDB-C14C-B00C-08603077CB03}"/>
              </a:ext>
            </a:extLst>
          </p:cNvPr>
          <p:cNvSpPr/>
          <p:nvPr/>
        </p:nvSpPr>
        <p:spPr>
          <a:xfrm>
            <a:off x="343521" y="4439792"/>
            <a:ext cx="2700670" cy="808075"/>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If request is multipart-File upload data is exposed</a:t>
            </a:r>
          </a:p>
        </p:txBody>
      </p:sp>
      <p:sp>
        <p:nvSpPr>
          <p:cNvPr id="23" name="Rectangle 22">
            <a:extLst>
              <a:ext uri="{FF2B5EF4-FFF2-40B4-BE49-F238E27FC236}">
                <a16:creationId xmlns:a16="http://schemas.microsoft.com/office/drawing/2014/main" id="{765CFD19-5417-3844-BF44-2B343141B221}"/>
              </a:ext>
            </a:extLst>
          </p:cNvPr>
          <p:cNvSpPr/>
          <p:nvPr/>
        </p:nvSpPr>
        <p:spPr>
          <a:xfrm>
            <a:off x="343521" y="5649595"/>
            <a:ext cx="2700670" cy="808075"/>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HandlerMapping(Map of URL and Controllers)</a:t>
            </a:r>
          </a:p>
        </p:txBody>
      </p:sp>
      <p:sp>
        <p:nvSpPr>
          <p:cNvPr id="24" name="Rectangle 23">
            <a:extLst>
              <a:ext uri="{FF2B5EF4-FFF2-40B4-BE49-F238E27FC236}">
                <a16:creationId xmlns:a16="http://schemas.microsoft.com/office/drawing/2014/main" id="{A585434E-8F7D-BB4C-A68C-46E6E928975B}"/>
              </a:ext>
            </a:extLst>
          </p:cNvPr>
          <p:cNvSpPr/>
          <p:nvPr/>
        </p:nvSpPr>
        <p:spPr>
          <a:xfrm>
            <a:off x="3820632" y="3229988"/>
            <a:ext cx="1687033" cy="3227682"/>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noProof="1">
                <a:latin typeface="Microsoft YaHei" panose="020B0503020204020204" pitchFamily="34" charset="-122"/>
                <a:ea typeface="Microsoft YaHei" panose="020B0503020204020204" pitchFamily="34" charset="-122"/>
              </a:rPr>
              <a:t>Handler Chain</a:t>
            </a:r>
          </a:p>
        </p:txBody>
      </p:sp>
      <p:sp>
        <p:nvSpPr>
          <p:cNvPr id="30" name="Rectangle 29">
            <a:extLst>
              <a:ext uri="{FF2B5EF4-FFF2-40B4-BE49-F238E27FC236}">
                <a16:creationId xmlns:a16="http://schemas.microsoft.com/office/drawing/2014/main" id="{D5F5BCB1-879E-5D4D-BB8B-28AEA5CBC4E6}"/>
              </a:ext>
            </a:extLst>
          </p:cNvPr>
          <p:cNvSpPr/>
          <p:nvPr/>
        </p:nvSpPr>
        <p:spPr>
          <a:xfrm>
            <a:off x="8981832" y="3761619"/>
            <a:ext cx="2700670" cy="1016659"/>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noProof="1">
                <a:latin typeface="Microsoft YaHei" panose="020B0503020204020204" pitchFamily="34" charset="-122"/>
                <a:ea typeface="Microsoft YaHei" panose="020B0503020204020204" pitchFamily="34" charset="-122"/>
              </a:rPr>
              <a:t>Prepare the view</a:t>
            </a:r>
          </a:p>
        </p:txBody>
      </p:sp>
      <p:sp>
        <p:nvSpPr>
          <p:cNvPr id="31" name="Rectangle 30">
            <a:extLst>
              <a:ext uri="{FF2B5EF4-FFF2-40B4-BE49-F238E27FC236}">
                <a16:creationId xmlns:a16="http://schemas.microsoft.com/office/drawing/2014/main" id="{716EEBD7-B78F-1D42-9E24-A20AA9C787F5}"/>
              </a:ext>
            </a:extLst>
          </p:cNvPr>
          <p:cNvSpPr/>
          <p:nvPr/>
        </p:nvSpPr>
        <p:spPr>
          <a:xfrm>
            <a:off x="8981832" y="5117365"/>
            <a:ext cx="2700670" cy="808075"/>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noProof="1">
                <a:latin typeface="Microsoft YaHei" panose="020B0503020204020204" pitchFamily="34" charset="-122"/>
                <a:ea typeface="Microsoft YaHei" panose="020B0503020204020204" pitchFamily="34" charset="-122"/>
              </a:rPr>
              <a:t>View Resolver</a:t>
            </a:r>
          </a:p>
        </p:txBody>
      </p:sp>
      <p:cxnSp>
        <p:nvCxnSpPr>
          <p:cNvPr id="7" name="Straight Arrow Connector 6">
            <a:extLst>
              <a:ext uri="{FF2B5EF4-FFF2-40B4-BE49-F238E27FC236}">
                <a16:creationId xmlns:a16="http://schemas.microsoft.com/office/drawing/2014/main" id="{73819E9A-91A8-1C4A-A023-C1C6EBC8AEFC}"/>
              </a:ext>
            </a:extLst>
          </p:cNvPr>
          <p:cNvCxnSpPr/>
          <p:nvPr/>
        </p:nvCxnSpPr>
        <p:spPr>
          <a:xfrm>
            <a:off x="1593597" y="2828261"/>
            <a:ext cx="0" cy="40172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A65239-385B-234F-8B90-9D0CFE532A81}"/>
              </a:ext>
            </a:extLst>
          </p:cNvPr>
          <p:cNvCxnSpPr/>
          <p:nvPr/>
        </p:nvCxnSpPr>
        <p:spPr>
          <a:xfrm>
            <a:off x="1597142" y="4043911"/>
            <a:ext cx="0" cy="40172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CD516A-F9A7-ED44-82F5-5AE7E279B4AE}"/>
              </a:ext>
            </a:extLst>
          </p:cNvPr>
          <p:cNvCxnSpPr/>
          <p:nvPr/>
        </p:nvCxnSpPr>
        <p:spPr>
          <a:xfrm>
            <a:off x="1600687" y="5259561"/>
            <a:ext cx="0" cy="40172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087DAA-E4C7-434B-9D77-CFE2003DF7A6}"/>
              </a:ext>
            </a:extLst>
          </p:cNvPr>
          <p:cNvCxnSpPr>
            <a:cxnSpLocks/>
            <a:stCxn id="23" idx="3"/>
          </p:cNvCxnSpPr>
          <p:nvPr/>
        </p:nvCxnSpPr>
        <p:spPr>
          <a:xfrm>
            <a:off x="3044191" y="6053633"/>
            <a:ext cx="755176" cy="69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DCA931-95C6-F54E-AEDB-F8F8D1F07373}"/>
              </a:ext>
            </a:extLst>
          </p:cNvPr>
          <p:cNvCxnSpPr>
            <a:cxnSpLocks/>
          </p:cNvCxnSpPr>
          <p:nvPr/>
        </p:nvCxnSpPr>
        <p:spPr>
          <a:xfrm flipV="1">
            <a:off x="4720856" y="3040912"/>
            <a:ext cx="0" cy="19138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4BCED-C444-D043-A678-055ACA6D322E}"/>
              </a:ext>
            </a:extLst>
          </p:cNvPr>
          <p:cNvCxnSpPr>
            <a:cxnSpLocks/>
          </p:cNvCxnSpPr>
          <p:nvPr/>
        </p:nvCxnSpPr>
        <p:spPr>
          <a:xfrm>
            <a:off x="4699592" y="3040912"/>
            <a:ext cx="222596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0F30230-5B11-EF42-B002-FE9041F11525}"/>
              </a:ext>
            </a:extLst>
          </p:cNvPr>
          <p:cNvCxnSpPr>
            <a:cxnSpLocks/>
          </p:cNvCxnSpPr>
          <p:nvPr/>
        </p:nvCxnSpPr>
        <p:spPr>
          <a:xfrm>
            <a:off x="6892376" y="3049224"/>
            <a:ext cx="11918" cy="356422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FC750AF-6487-0E49-903C-7C1EC81EE98C}"/>
              </a:ext>
            </a:extLst>
          </p:cNvPr>
          <p:cNvSpPr/>
          <p:nvPr/>
        </p:nvSpPr>
        <p:spPr>
          <a:xfrm>
            <a:off x="5444508" y="3336616"/>
            <a:ext cx="2834309" cy="4876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Interceptor1: Pre Process</a:t>
            </a:r>
          </a:p>
        </p:txBody>
      </p:sp>
      <p:sp>
        <p:nvSpPr>
          <p:cNvPr id="26" name="Rectangle 25">
            <a:extLst>
              <a:ext uri="{FF2B5EF4-FFF2-40B4-BE49-F238E27FC236}">
                <a16:creationId xmlns:a16="http://schemas.microsoft.com/office/drawing/2014/main" id="{B6A6BC08-4D70-6D49-AB8D-57238A3E7D73}"/>
              </a:ext>
            </a:extLst>
          </p:cNvPr>
          <p:cNvSpPr/>
          <p:nvPr/>
        </p:nvSpPr>
        <p:spPr>
          <a:xfrm>
            <a:off x="5444508" y="4005762"/>
            <a:ext cx="2837450" cy="42941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Interceptor2: Pre Process</a:t>
            </a:r>
          </a:p>
        </p:txBody>
      </p:sp>
      <p:sp>
        <p:nvSpPr>
          <p:cNvPr id="27" name="Rectangle 26">
            <a:extLst>
              <a:ext uri="{FF2B5EF4-FFF2-40B4-BE49-F238E27FC236}">
                <a16:creationId xmlns:a16="http://schemas.microsoft.com/office/drawing/2014/main" id="{8593899E-FEC3-BF40-A40F-D30066D47DAF}"/>
              </a:ext>
            </a:extLst>
          </p:cNvPr>
          <p:cNvSpPr/>
          <p:nvPr/>
        </p:nvSpPr>
        <p:spPr>
          <a:xfrm>
            <a:off x="5438749" y="4611666"/>
            <a:ext cx="2819327" cy="4643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Controller</a:t>
            </a:r>
          </a:p>
        </p:txBody>
      </p:sp>
      <p:sp>
        <p:nvSpPr>
          <p:cNvPr id="28" name="Rectangle 27">
            <a:extLst>
              <a:ext uri="{FF2B5EF4-FFF2-40B4-BE49-F238E27FC236}">
                <a16:creationId xmlns:a16="http://schemas.microsoft.com/office/drawing/2014/main" id="{F661FFBA-59DA-6A4D-91E8-09F08CA2B631}"/>
              </a:ext>
            </a:extLst>
          </p:cNvPr>
          <p:cNvSpPr/>
          <p:nvPr/>
        </p:nvSpPr>
        <p:spPr>
          <a:xfrm>
            <a:off x="5442937" y="5285777"/>
            <a:ext cx="2837450" cy="4712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Interceptor2: Post Process</a:t>
            </a:r>
          </a:p>
        </p:txBody>
      </p:sp>
      <p:sp>
        <p:nvSpPr>
          <p:cNvPr id="29" name="Rectangle 28">
            <a:extLst>
              <a:ext uri="{FF2B5EF4-FFF2-40B4-BE49-F238E27FC236}">
                <a16:creationId xmlns:a16="http://schemas.microsoft.com/office/drawing/2014/main" id="{F5959FA6-4887-0B45-A85A-2BDE13862F08}"/>
              </a:ext>
            </a:extLst>
          </p:cNvPr>
          <p:cNvSpPr/>
          <p:nvPr/>
        </p:nvSpPr>
        <p:spPr>
          <a:xfrm>
            <a:off x="5485411" y="5920221"/>
            <a:ext cx="2837450" cy="4712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1600" noProof="1">
                <a:latin typeface="Microsoft YaHei" panose="020B0503020204020204" pitchFamily="34" charset="-122"/>
                <a:ea typeface="Microsoft YaHei" panose="020B0503020204020204" pitchFamily="34" charset="-122"/>
              </a:rPr>
              <a:t>Interceptor1: Post Process</a:t>
            </a:r>
          </a:p>
        </p:txBody>
      </p:sp>
      <p:cxnSp>
        <p:nvCxnSpPr>
          <p:cNvPr id="48" name="Straight Connector 47">
            <a:extLst>
              <a:ext uri="{FF2B5EF4-FFF2-40B4-BE49-F238E27FC236}">
                <a16:creationId xmlns:a16="http://schemas.microsoft.com/office/drawing/2014/main" id="{05386AF7-9BB1-2F43-9C26-472A76D83C62}"/>
              </a:ext>
            </a:extLst>
          </p:cNvPr>
          <p:cNvCxnSpPr>
            <a:cxnSpLocks/>
          </p:cNvCxnSpPr>
          <p:nvPr/>
        </p:nvCxnSpPr>
        <p:spPr>
          <a:xfrm>
            <a:off x="6880081" y="6616996"/>
            <a:ext cx="367169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0AAA3D6-0A93-6947-BE0E-B0843372B5EA}"/>
              </a:ext>
            </a:extLst>
          </p:cNvPr>
          <p:cNvSpPr/>
          <p:nvPr/>
        </p:nvSpPr>
        <p:spPr>
          <a:xfrm>
            <a:off x="8463412" y="6232261"/>
            <a:ext cx="1948850" cy="364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dirty="0" err="1">
                <a:latin typeface="Microsoft YaHei" panose="020B0503020204020204" pitchFamily="34" charset="-122"/>
                <a:ea typeface="Microsoft YaHei" panose="020B0503020204020204" pitchFamily="34" charset="-122"/>
              </a:rPr>
              <a:t>ModelAndView</a:t>
            </a:r>
            <a:endParaRPr lang="en-US" noProof="1">
              <a:latin typeface="Microsoft YaHei" panose="020B0503020204020204" pitchFamily="34" charset="-122"/>
              <a:ea typeface="Microsoft YaHei" panose="020B0503020204020204" pitchFamily="34" charset="-122"/>
            </a:endParaRPr>
          </a:p>
        </p:txBody>
      </p:sp>
      <p:sp>
        <p:nvSpPr>
          <p:cNvPr id="53" name="Rectangle 52">
            <a:extLst>
              <a:ext uri="{FF2B5EF4-FFF2-40B4-BE49-F238E27FC236}">
                <a16:creationId xmlns:a16="http://schemas.microsoft.com/office/drawing/2014/main" id="{9F82C117-67B4-3046-9A23-662314F76EEA}"/>
              </a:ext>
            </a:extLst>
          </p:cNvPr>
          <p:cNvSpPr/>
          <p:nvPr/>
        </p:nvSpPr>
        <p:spPr>
          <a:xfrm>
            <a:off x="2989305" y="5589764"/>
            <a:ext cx="898003" cy="369332"/>
          </a:xfrm>
          <a:prstGeom prst="rect">
            <a:avLst/>
          </a:prstGeom>
        </p:spPr>
        <p:txBody>
          <a:bodyPr wrap="none">
            <a:spAutoFit/>
          </a:bodyPr>
          <a:lstStyle/>
          <a:p>
            <a:r>
              <a:rPr lang="en-US" dirty="0">
                <a:solidFill>
                  <a:schemeClr val="bg1"/>
                </a:solidFill>
                <a:latin typeface="Microsoft YaHei" panose="020B0503020204020204" pitchFamily="34" charset="-122"/>
                <a:ea typeface="Microsoft YaHei" panose="020B0503020204020204" pitchFamily="34" charset="-122"/>
              </a:rPr>
              <a:t>Model</a:t>
            </a:r>
            <a:endParaRPr lang="en-US" dirty="0">
              <a:solidFill>
                <a:schemeClr val="bg1"/>
              </a:solidFill>
            </a:endParaRPr>
          </a:p>
        </p:txBody>
      </p:sp>
    </p:spTree>
    <p:extLst>
      <p:ext uri="{BB962C8B-B14F-4D97-AF65-F5344CB8AC3E}">
        <p14:creationId xmlns:p14="http://schemas.microsoft.com/office/powerpoint/2010/main" val="2002544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拦截器 </a:t>
            </a:r>
            <a:r>
              <a:rPr lang="en-US"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Interceptors</a:t>
            </a:r>
          </a:p>
        </p:txBody>
      </p:sp>
      <p:sp>
        <p:nvSpPr>
          <p:cNvPr id="10" name="TextBox 5">
            <a:extLst>
              <a:ext uri="{FF2B5EF4-FFF2-40B4-BE49-F238E27FC236}">
                <a16:creationId xmlns:a16="http://schemas.microsoft.com/office/drawing/2014/main" id="{D9A6A308-2A3F-0645-85AF-7BA0D29CFA68}"/>
              </a:ext>
            </a:extLst>
          </p:cNvPr>
          <p:cNvSpPr txBox="1"/>
          <p:nvPr/>
        </p:nvSpPr>
        <p:spPr>
          <a:xfrm>
            <a:off x="343522" y="1108994"/>
            <a:ext cx="7918473" cy="11079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lnSpc>
                <a:spcPct val="150000"/>
              </a:lnSpc>
            </a:pPr>
            <a:r>
              <a:rPr lang="en-US" sz="4400" dirty="0" err="1">
                <a:solidFill>
                  <a:schemeClr val="bg1"/>
                </a:solidFill>
              </a:rPr>
              <a:t>HandlerInterceptorAdapter</a:t>
            </a:r>
            <a:endParaRPr kumimoji="0" lang="en-US" altLang="zh-CN"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86B7E420-F9D8-F644-9C81-7888278257D6}"/>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7DF77040-CB5A-1340-B943-AFA2E9F24B9F}"/>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BC23651F-35C3-5E40-B9A3-656E3E9A31FE}"/>
              </a:ext>
            </a:extLst>
          </p:cNvPr>
          <p:cNvSpPr/>
          <p:nvPr/>
        </p:nvSpPr>
        <p:spPr>
          <a:xfrm>
            <a:off x="305983" y="2195171"/>
            <a:ext cx="1831014" cy="523220"/>
          </a:xfrm>
          <a:prstGeom prst="rect">
            <a:avLst/>
          </a:prstGeom>
        </p:spPr>
        <p:txBody>
          <a:bodyPr wrap="none">
            <a:spAutoFit/>
          </a:bodyPr>
          <a:lstStyle/>
          <a:p>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preHandle</a:t>
            </a: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8" name="Rectangle 17">
            <a:extLst>
              <a:ext uri="{FF2B5EF4-FFF2-40B4-BE49-F238E27FC236}">
                <a16:creationId xmlns:a16="http://schemas.microsoft.com/office/drawing/2014/main" id="{0EBB4E47-3824-6E4C-B231-84108E6D72C5}"/>
              </a:ext>
            </a:extLst>
          </p:cNvPr>
          <p:cNvSpPr/>
          <p:nvPr/>
        </p:nvSpPr>
        <p:spPr>
          <a:xfrm>
            <a:off x="305983" y="2879202"/>
            <a:ext cx="2007281" cy="523220"/>
          </a:xfrm>
          <a:prstGeom prst="rect">
            <a:avLst/>
          </a:prstGeom>
        </p:spPr>
        <p:txBody>
          <a:bodyPr wrap="none">
            <a:spAutoFit/>
          </a:bodyPr>
          <a:lstStyle/>
          <a:p>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postHandle</a:t>
            </a: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9" name="Rectangle 18">
            <a:extLst>
              <a:ext uri="{FF2B5EF4-FFF2-40B4-BE49-F238E27FC236}">
                <a16:creationId xmlns:a16="http://schemas.microsoft.com/office/drawing/2014/main" id="{E2E4192D-1C1D-0E4C-8791-90415B5D8B23}"/>
              </a:ext>
            </a:extLst>
          </p:cNvPr>
          <p:cNvSpPr/>
          <p:nvPr/>
        </p:nvSpPr>
        <p:spPr>
          <a:xfrm>
            <a:off x="305983" y="3499438"/>
            <a:ext cx="2767552" cy="523220"/>
          </a:xfrm>
          <a:prstGeom prst="rect">
            <a:avLst/>
          </a:prstGeom>
        </p:spPr>
        <p:txBody>
          <a:bodyPr wrap="none">
            <a:spAutoFit/>
          </a:bodyPr>
          <a:lstStyle/>
          <a:p>
            <a:r>
              <a:rPr lang="en-US" sz="28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afterCompletion</a:t>
            </a:r>
            <a:endPar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Rectangle 3">
            <a:extLst>
              <a:ext uri="{FF2B5EF4-FFF2-40B4-BE49-F238E27FC236}">
                <a16:creationId xmlns:a16="http://schemas.microsoft.com/office/drawing/2014/main" id="{2E956971-3213-C54F-B85E-E997570F8257}"/>
              </a:ext>
            </a:extLst>
          </p:cNvPr>
          <p:cNvSpPr/>
          <p:nvPr/>
        </p:nvSpPr>
        <p:spPr>
          <a:xfrm>
            <a:off x="3870256" y="3526924"/>
            <a:ext cx="1956391" cy="19563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5" name="Rounded Rectangle 4">
            <a:extLst>
              <a:ext uri="{FF2B5EF4-FFF2-40B4-BE49-F238E27FC236}">
                <a16:creationId xmlns:a16="http://schemas.microsoft.com/office/drawing/2014/main" id="{EF9B83A2-A598-774D-AF7C-909E793718AB}"/>
              </a:ext>
            </a:extLst>
          </p:cNvPr>
          <p:cNvSpPr/>
          <p:nvPr/>
        </p:nvSpPr>
        <p:spPr>
          <a:xfrm>
            <a:off x="3928558" y="4079499"/>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Interceptor1</a:t>
            </a:r>
          </a:p>
        </p:txBody>
      </p:sp>
      <p:sp>
        <p:nvSpPr>
          <p:cNvPr id="20" name="Rounded Rectangle 19">
            <a:extLst>
              <a:ext uri="{FF2B5EF4-FFF2-40B4-BE49-F238E27FC236}">
                <a16:creationId xmlns:a16="http://schemas.microsoft.com/office/drawing/2014/main" id="{15D7E216-A983-8549-8749-12F1376F774D}"/>
              </a:ext>
            </a:extLst>
          </p:cNvPr>
          <p:cNvSpPr/>
          <p:nvPr/>
        </p:nvSpPr>
        <p:spPr>
          <a:xfrm>
            <a:off x="3928558" y="4763530"/>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Interceptor2</a:t>
            </a:r>
          </a:p>
        </p:txBody>
      </p:sp>
      <p:cxnSp>
        <p:nvCxnSpPr>
          <p:cNvPr id="21" name="Straight Arrow Connector 20">
            <a:extLst>
              <a:ext uri="{FF2B5EF4-FFF2-40B4-BE49-F238E27FC236}">
                <a16:creationId xmlns:a16="http://schemas.microsoft.com/office/drawing/2014/main" id="{FB4DE59D-961E-A74A-B527-82FA9C8FE875}"/>
              </a:ext>
            </a:extLst>
          </p:cNvPr>
          <p:cNvCxnSpPr/>
          <p:nvPr/>
        </p:nvCxnSpPr>
        <p:spPr>
          <a:xfrm>
            <a:off x="3636340" y="3526924"/>
            <a:ext cx="0" cy="1956391"/>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B0F0BC-95DD-B049-8762-B93D90E25D41}"/>
              </a:ext>
            </a:extLst>
          </p:cNvPr>
          <p:cNvSpPr txBox="1"/>
          <p:nvPr/>
        </p:nvSpPr>
        <p:spPr>
          <a:xfrm>
            <a:off x="3148608" y="4128459"/>
            <a:ext cx="461665" cy="731867"/>
          </a:xfrm>
          <a:prstGeom prst="rect">
            <a:avLst/>
          </a:prstGeom>
          <a:noFill/>
        </p:spPr>
        <p:txBody>
          <a:bodyPr vert="vert270"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Order</a:t>
            </a:r>
          </a:p>
        </p:txBody>
      </p:sp>
      <p:sp>
        <p:nvSpPr>
          <p:cNvPr id="23" name="TextBox 22">
            <a:extLst>
              <a:ext uri="{FF2B5EF4-FFF2-40B4-BE49-F238E27FC236}">
                <a16:creationId xmlns:a16="http://schemas.microsoft.com/office/drawing/2014/main" id="{3DCD3F80-351F-AD45-BDA7-DD932C98EC55}"/>
              </a:ext>
            </a:extLst>
          </p:cNvPr>
          <p:cNvSpPr txBox="1"/>
          <p:nvPr/>
        </p:nvSpPr>
        <p:spPr>
          <a:xfrm>
            <a:off x="3928558" y="3544146"/>
            <a:ext cx="1720792" cy="461665"/>
          </a:xfrm>
          <a:prstGeom prst="rect">
            <a:avLst/>
          </a:prstGeom>
          <a:noFill/>
        </p:spPr>
        <p:txBody>
          <a:bodyPr wrap="none" rtlCol="0">
            <a:spAutoFit/>
          </a:bodyPr>
          <a:lstStyle/>
          <a:p>
            <a:r>
              <a:rPr lang="en-US" sz="2400" dirty="0" err="1">
                <a:solidFill>
                  <a:schemeClr val="bg1"/>
                </a:solidFill>
                <a:latin typeface="Microsoft YaHei" panose="020B0503020204020204" pitchFamily="34" charset="-122"/>
                <a:ea typeface="Microsoft YaHei" panose="020B0503020204020204" pitchFamily="34" charset="-122"/>
              </a:rPr>
              <a:t>preHandle</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25" name="Rectangle 24">
            <a:extLst>
              <a:ext uri="{FF2B5EF4-FFF2-40B4-BE49-F238E27FC236}">
                <a16:creationId xmlns:a16="http://schemas.microsoft.com/office/drawing/2014/main" id="{667AA055-3D9F-034C-B6EB-10CF1F911261}"/>
              </a:ext>
            </a:extLst>
          </p:cNvPr>
          <p:cNvSpPr/>
          <p:nvPr/>
        </p:nvSpPr>
        <p:spPr>
          <a:xfrm>
            <a:off x="4415037" y="2906485"/>
            <a:ext cx="1075359" cy="369332"/>
          </a:xfrm>
          <a:prstGeom prst="rect">
            <a:avLst/>
          </a:prstGeom>
        </p:spPr>
        <p:txBody>
          <a:bodyPr wrap="none">
            <a:spAutoFit/>
          </a:bodyPr>
          <a:lstStyle/>
          <a:p>
            <a:pPr algn="ctr" fontAlgn="auto"/>
            <a:r>
              <a:rPr lang="en-US" noProof="1">
                <a:solidFill>
                  <a:schemeClr val="bg1"/>
                </a:solidFill>
                <a:latin typeface="Microsoft YaHei" panose="020B0503020204020204" pitchFamily="34" charset="-122"/>
                <a:ea typeface="Microsoft YaHei" panose="020B0503020204020204" pitchFamily="34" charset="-122"/>
              </a:rPr>
              <a:t>Request</a:t>
            </a:r>
          </a:p>
        </p:txBody>
      </p:sp>
      <p:sp>
        <p:nvSpPr>
          <p:cNvPr id="26" name="Down Arrow 25">
            <a:extLst>
              <a:ext uri="{FF2B5EF4-FFF2-40B4-BE49-F238E27FC236}">
                <a16:creationId xmlns:a16="http://schemas.microsoft.com/office/drawing/2014/main" id="{1368453B-0C1F-5D4E-A668-3106A4A43EE5}"/>
              </a:ext>
            </a:extLst>
          </p:cNvPr>
          <p:cNvSpPr/>
          <p:nvPr/>
        </p:nvSpPr>
        <p:spPr>
          <a:xfrm>
            <a:off x="4013618" y="2872071"/>
            <a:ext cx="337624" cy="446276"/>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7" name="Down Arrow 26">
            <a:extLst>
              <a:ext uri="{FF2B5EF4-FFF2-40B4-BE49-F238E27FC236}">
                <a16:creationId xmlns:a16="http://schemas.microsoft.com/office/drawing/2014/main" id="{38725C8D-11ED-E74F-AF03-72F39B5DE446}"/>
              </a:ext>
            </a:extLst>
          </p:cNvPr>
          <p:cNvSpPr/>
          <p:nvPr/>
        </p:nvSpPr>
        <p:spPr>
          <a:xfrm>
            <a:off x="4614535" y="4523299"/>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8" name="Rectangle 27">
            <a:extLst>
              <a:ext uri="{FF2B5EF4-FFF2-40B4-BE49-F238E27FC236}">
                <a16:creationId xmlns:a16="http://schemas.microsoft.com/office/drawing/2014/main" id="{D13B4CC1-B589-5B45-AAA6-BF59867C1F30}"/>
              </a:ext>
            </a:extLst>
          </p:cNvPr>
          <p:cNvSpPr/>
          <p:nvPr/>
        </p:nvSpPr>
        <p:spPr>
          <a:xfrm>
            <a:off x="4580033" y="5923826"/>
            <a:ext cx="3132553" cy="4015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Controller</a:t>
            </a:r>
          </a:p>
        </p:txBody>
      </p:sp>
      <p:sp>
        <p:nvSpPr>
          <p:cNvPr id="31" name="Down Arrow 30">
            <a:extLst>
              <a:ext uri="{FF2B5EF4-FFF2-40B4-BE49-F238E27FC236}">
                <a16:creationId xmlns:a16="http://schemas.microsoft.com/office/drawing/2014/main" id="{655132B2-2870-2148-B78D-72456138B03C}"/>
              </a:ext>
            </a:extLst>
          </p:cNvPr>
          <p:cNvSpPr/>
          <p:nvPr/>
        </p:nvSpPr>
        <p:spPr>
          <a:xfrm>
            <a:off x="4766935" y="5547564"/>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2" name="Down Arrow 31">
            <a:extLst>
              <a:ext uri="{FF2B5EF4-FFF2-40B4-BE49-F238E27FC236}">
                <a16:creationId xmlns:a16="http://schemas.microsoft.com/office/drawing/2014/main" id="{37ACC1AD-9ACF-D140-B427-31C09D742657}"/>
              </a:ext>
            </a:extLst>
          </p:cNvPr>
          <p:cNvSpPr/>
          <p:nvPr/>
        </p:nvSpPr>
        <p:spPr>
          <a:xfrm rot="10800000">
            <a:off x="7099935" y="5529318"/>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3" name="Rectangle 32">
            <a:extLst>
              <a:ext uri="{FF2B5EF4-FFF2-40B4-BE49-F238E27FC236}">
                <a16:creationId xmlns:a16="http://schemas.microsoft.com/office/drawing/2014/main" id="{250C1787-F574-884E-B0E7-C174F3AAAE9E}"/>
              </a:ext>
            </a:extLst>
          </p:cNvPr>
          <p:cNvSpPr/>
          <p:nvPr/>
        </p:nvSpPr>
        <p:spPr>
          <a:xfrm>
            <a:off x="6443390" y="3487799"/>
            <a:ext cx="1956391" cy="19563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4" name="Rounded Rectangle 33">
            <a:extLst>
              <a:ext uri="{FF2B5EF4-FFF2-40B4-BE49-F238E27FC236}">
                <a16:creationId xmlns:a16="http://schemas.microsoft.com/office/drawing/2014/main" id="{D5D6BBB8-C2BE-A347-BF19-6808CD2448EA}"/>
              </a:ext>
            </a:extLst>
          </p:cNvPr>
          <p:cNvSpPr/>
          <p:nvPr/>
        </p:nvSpPr>
        <p:spPr>
          <a:xfrm>
            <a:off x="6501692" y="4040374"/>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Interceptor1</a:t>
            </a:r>
          </a:p>
        </p:txBody>
      </p:sp>
      <p:sp>
        <p:nvSpPr>
          <p:cNvPr id="35" name="Rounded Rectangle 34">
            <a:extLst>
              <a:ext uri="{FF2B5EF4-FFF2-40B4-BE49-F238E27FC236}">
                <a16:creationId xmlns:a16="http://schemas.microsoft.com/office/drawing/2014/main" id="{2731420D-C1DB-4545-B9BE-4F20C941DE92}"/>
              </a:ext>
            </a:extLst>
          </p:cNvPr>
          <p:cNvSpPr/>
          <p:nvPr/>
        </p:nvSpPr>
        <p:spPr>
          <a:xfrm>
            <a:off x="6501692" y="4724405"/>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Interceptor2</a:t>
            </a:r>
          </a:p>
        </p:txBody>
      </p:sp>
      <p:cxnSp>
        <p:nvCxnSpPr>
          <p:cNvPr id="36" name="Straight Arrow Connector 35">
            <a:extLst>
              <a:ext uri="{FF2B5EF4-FFF2-40B4-BE49-F238E27FC236}">
                <a16:creationId xmlns:a16="http://schemas.microsoft.com/office/drawing/2014/main" id="{98509E05-FEBF-1E48-B952-046E74DF05AD}"/>
              </a:ext>
            </a:extLst>
          </p:cNvPr>
          <p:cNvCxnSpPr>
            <a:cxnSpLocks/>
          </p:cNvCxnSpPr>
          <p:nvPr/>
        </p:nvCxnSpPr>
        <p:spPr>
          <a:xfrm flipH="1" flipV="1">
            <a:off x="8668279" y="3487799"/>
            <a:ext cx="11785" cy="1927092"/>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453BA9B-D7BC-014F-A6C0-2DA2454E755F}"/>
              </a:ext>
            </a:extLst>
          </p:cNvPr>
          <p:cNvSpPr txBox="1"/>
          <p:nvPr/>
        </p:nvSpPr>
        <p:spPr>
          <a:xfrm>
            <a:off x="8707444" y="4110729"/>
            <a:ext cx="461665" cy="731867"/>
          </a:xfrm>
          <a:prstGeom prst="rect">
            <a:avLst/>
          </a:prstGeom>
          <a:noFill/>
        </p:spPr>
        <p:txBody>
          <a:bodyPr vert="vert270"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Order</a:t>
            </a:r>
          </a:p>
        </p:txBody>
      </p:sp>
      <p:sp>
        <p:nvSpPr>
          <p:cNvPr id="38" name="Down Arrow 37">
            <a:extLst>
              <a:ext uri="{FF2B5EF4-FFF2-40B4-BE49-F238E27FC236}">
                <a16:creationId xmlns:a16="http://schemas.microsoft.com/office/drawing/2014/main" id="{76A5E1DE-7723-3548-8D3D-8CC9DD217D8B}"/>
              </a:ext>
            </a:extLst>
          </p:cNvPr>
          <p:cNvSpPr/>
          <p:nvPr/>
        </p:nvSpPr>
        <p:spPr>
          <a:xfrm rot="10800000">
            <a:off x="7187669" y="4484174"/>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42" name="TextBox 41">
            <a:extLst>
              <a:ext uri="{FF2B5EF4-FFF2-40B4-BE49-F238E27FC236}">
                <a16:creationId xmlns:a16="http://schemas.microsoft.com/office/drawing/2014/main" id="{40791D19-251C-C94B-9818-59021B7C6CA3}"/>
              </a:ext>
            </a:extLst>
          </p:cNvPr>
          <p:cNvSpPr txBox="1"/>
          <p:nvPr/>
        </p:nvSpPr>
        <p:spPr>
          <a:xfrm>
            <a:off x="6591224" y="3507336"/>
            <a:ext cx="1887055" cy="461665"/>
          </a:xfrm>
          <a:prstGeom prst="rect">
            <a:avLst/>
          </a:prstGeom>
          <a:noFill/>
        </p:spPr>
        <p:txBody>
          <a:bodyPr wrap="none" rtlCol="0">
            <a:spAutoFit/>
          </a:bodyPr>
          <a:lstStyle/>
          <a:p>
            <a:r>
              <a:rPr lang="en-US" sz="2400" dirty="0" err="1">
                <a:solidFill>
                  <a:schemeClr val="bg1"/>
                </a:solidFill>
                <a:latin typeface="Microsoft YaHei" panose="020B0503020204020204" pitchFamily="34" charset="-122"/>
                <a:ea typeface="Microsoft YaHei" panose="020B0503020204020204" pitchFamily="34" charset="-122"/>
              </a:rPr>
              <a:t>postHandle</a:t>
            </a:r>
            <a:endParaRPr lang="en-US" sz="2400" dirty="0">
              <a:solidFill>
                <a:schemeClr val="bg1"/>
              </a:solidFill>
              <a:latin typeface="Microsoft YaHei" panose="020B0503020204020204" pitchFamily="34" charset="-122"/>
              <a:ea typeface="Microsoft YaHei" panose="020B0503020204020204" pitchFamily="34" charset="-122"/>
            </a:endParaRPr>
          </a:p>
        </p:txBody>
      </p:sp>
      <p:sp>
        <p:nvSpPr>
          <p:cNvPr id="43" name="Rectangle 42">
            <a:extLst>
              <a:ext uri="{FF2B5EF4-FFF2-40B4-BE49-F238E27FC236}">
                <a16:creationId xmlns:a16="http://schemas.microsoft.com/office/drawing/2014/main" id="{C3915291-CEEA-A74E-BA57-B8132E4A3DFD}"/>
              </a:ext>
            </a:extLst>
          </p:cNvPr>
          <p:cNvSpPr/>
          <p:nvPr/>
        </p:nvSpPr>
        <p:spPr>
          <a:xfrm>
            <a:off x="6443390" y="2412391"/>
            <a:ext cx="4975979" cy="3575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View Resolver</a:t>
            </a:r>
          </a:p>
        </p:txBody>
      </p:sp>
      <p:sp>
        <p:nvSpPr>
          <p:cNvPr id="44" name="Down Arrow 43">
            <a:extLst>
              <a:ext uri="{FF2B5EF4-FFF2-40B4-BE49-F238E27FC236}">
                <a16:creationId xmlns:a16="http://schemas.microsoft.com/office/drawing/2014/main" id="{B17F150D-429E-B644-9957-10A92E610673}"/>
              </a:ext>
            </a:extLst>
          </p:cNvPr>
          <p:cNvSpPr/>
          <p:nvPr/>
        </p:nvSpPr>
        <p:spPr>
          <a:xfrm rot="10800000">
            <a:off x="7629513" y="3005625"/>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45" name="Down Arrow 44">
            <a:extLst>
              <a:ext uri="{FF2B5EF4-FFF2-40B4-BE49-F238E27FC236}">
                <a16:creationId xmlns:a16="http://schemas.microsoft.com/office/drawing/2014/main" id="{C2C55E95-3995-174B-9A71-4BDF4451851A}"/>
              </a:ext>
            </a:extLst>
          </p:cNvPr>
          <p:cNvSpPr/>
          <p:nvPr/>
        </p:nvSpPr>
        <p:spPr>
          <a:xfrm>
            <a:off x="9747371" y="3019314"/>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46" name="Rectangle 45">
            <a:extLst>
              <a:ext uri="{FF2B5EF4-FFF2-40B4-BE49-F238E27FC236}">
                <a16:creationId xmlns:a16="http://schemas.microsoft.com/office/drawing/2014/main" id="{0CE4DB82-3B29-1C49-BB66-CC6D07E5F35B}"/>
              </a:ext>
            </a:extLst>
          </p:cNvPr>
          <p:cNvSpPr/>
          <p:nvPr/>
        </p:nvSpPr>
        <p:spPr>
          <a:xfrm>
            <a:off x="9381918" y="3526924"/>
            <a:ext cx="1956391" cy="19563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47" name="Rounded Rectangle 46">
            <a:extLst>
              <a:ext uri="{FF2B5EF4-FFF2-40B4-BE49-F238E27FC236}">
                <a16:creationId xmlns:a16="http://schemas.microsoft.com/office/drawing/2014/main" id="{6B45742B-2BF8-614B-9600-1D3D4B5760A5}"/>
              </a:ext>
            </a:extLst>
          </p:cNvPr>
          <p:cNvSpPr/>
          <p:nvPr/>
        </p:nvSpPr>
        <p:spPr>
          <a:xfrm>
            <a:off x="9440220" y="4079499"/>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Interceptor2</a:t>
            </a:r>
          </a:p>
        </p:txBody>
      </p:sp>
      <p:sp>
        <p:nvSpPr>
          <p:cNvPr id="48" name="Rounded Rectangle 47">
            <a:extLst>
              <a:ext uri="{FF2B5EF4-FFF2-40B4-BE49-F238E27FC236}">
                <a16:creationId xmlns:a16="http://schemas.microsoft.com/office/drawing/2014/main" id="{056747B3-82CB-AC4D-81B7-90DCE1A5FF43}"/>
              </a:ext>
            </a:extLst>
          </p:cNvPr>
          <p:cNvSpPr/>
          <p:nvPr/>
        </p:nvSpPr>
        <p:spPr>
          <a:xfrm>
            <a:off x="9440220" y="4763530"/>
            <a:ext cx="1750608" cy="523220"/>
          </a:xfrm>
          <a:prstGeom prst="round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latin typeface="Microsoft YaHei" panose="020B0503020204020204" pitchFamily="34" charset="-122"/>
                <a:ea typeface="Microsoft YaHei" panose="020B0503020204020204" pitchFamily="34" charset="-122"/>
              </a:rPr>
              <a:t>Interceptor1</a:t>
            </a:r>
          </a:p>
        </p:txBody>
      </p:sp>
      <p:sp>
        <p:nvSpPr>
          <p:cNvPr id="49" name="TextBox 48">
            <a:extLst>
              <a:ext uri="{FF2B5EF4-FFF2-40B4-BE49-F238E27FC236}">
                <a16:creationId xmlns:a16="http://schemas.microsoft.com/office/drawing/2014/main" id="{476D9C86-6F2D-8D46-B4DE-B23C4CAA8074}"/>
              </a:ext>
            </a:extLst>
          </p:cNvPr>
          <p:cNvSpPr txBox="1"/>
          <p:nvPr/>
        </p:nvSpPr>
        <p:spPr>
          <a:xfrm>
            <a:off x="9529752" y="3546461"/>
            <a:ext cx="1832809" cy="461665"/>
          </a:xfrm>
          <a:prstGeom prst="rect">
            <a:avLst/>
          </a:prstGeom>
          <a:noFill/>
        </p:spPr>
        <p:txBody>
          <a:bodyPr wrap="none" rtlCol="0">
            <a:spAutoFit/>
          </a:bodyPr>
          <a:lstStyle/>
          <a:p>
            <a:r>
              <a:rPr lang="en-US" sz="2400" dirty="0" err="1">
                <a:solidFill>
                  <a:schemeClr val="bg1"/>
                </a:solidFill>
                <a:latin typeface="Microsoft YaHei" panose="020B0503020204020204" pitchFamily="34" charset="-122"/>
                <a:ea typeface="Microsoft YaHei" panose="020B0503020204020204" pitchFamily="34" charset="-122"/>
              </a:rPr>
              <a:t>afterComp</a:t>
            </a:r>
            <a:r>
              <a:rPr lang="en-US" sz="2400" dirty="0">
                <a:solidFill>
                  <a:schemeClr val="bg1"/>
                </a:solidFill>
                <a:latin typeface="Microsoft YaHei" panose="020B0503020204020204" pitchFamily="34" charset="-122"/>
                <a:ea typeface="Microsoft YaHei" panose="020B0503020204020204" pitchFamily="34" charset="-122"/>
              </a:rPr>
              <a:t>.</a:t>
            </a:r>
          </a:p>
        </p:txBody>
      </p:sp>
      <p:cxnSp>
        <p:nvCxnSpPr>
          <p:cNvPr id="50" name="Straight Arrow Connector 49">
            <a:extLst>
              <a:ext uri="{FF2B5EF4-FFF2-40B4-BE49-F238E27FC236}">
                <a16:creationId xmlns:a16="http://schemas.microsoft.com/office/drawing/2014/main" id="{28453166-014E-9646-B4F3-2D6930244E6D}"/>
              </a:ext>
            </a:extLst>
          </p:cNvPr>
          <p:cNvCxnSpPr>
            <a:cxnSpLocks/>
          </p:cNvCxnSpPr>
          <p:nvPr/>
        </p:nvCxnSpPr>
        <p:spPr>
          <a:xfrm flipH="1" flipV="1">
            <a:off x="11525872" y="3477883"/>
            <a:ext cx="11785" cy="1927092"/>
          </a:xfrm>
          <a:prstGeom prst="straightConnector1">
            <a:avLst/>
          </a:prstGeom>
          <a:ln w="57150">
            <a:solidFill>
              <a:schemeClr val="bg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7C41B63-81CD-8048-8D4F-32D2359AA277}"/>
              </a:ext>
            </a:extLst>
          </p:cNvPr>
          <p:cNvSpPr txBox="1"/>
          <p:nvPr/>
        </p:nvSpPr>
        <p:spPr>
          <a:xfrm>
            <a:off x="11565037" y="4100813"/>
            <a:ext cx="461665" cy="731867"/>
          </a:xfrm>
          <a:prstGeom prst="rect">
            <a:avLst/>
          </a:prstGeom>
          <a:noFill/>
        </p:spPr>
        <p:txBody>
          <a:bodyPr vert="vert270"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Order</a:t>
            </a:r>
          </a:p>
        </p:txBody>
      </p:sp>
      <p:sp>
        <p:nvSpPr>
          <p:cNvPr id="52" name="Down Arrow 51">
            <a:extLst>
              <a:ext uri="{FF2B5EF4-FFF2-40B4-BE49-F238E27FC236}">
                <a16:creationId xmlns:a16="http://schemas.microsoft.com/office/drawing/2014/main" id="{CC0A0BBA-0E76-F040-A387-4EF5E526DAB1}"/>
              </a:ext>
            </a:extLst>
          </p:cNvPr>
          <p:cNvSpPr/>
          <p:nvPr/>
        </p:nvSpPr>
        <p:spPr>
          <a:xfrm>
            <a:off x="10125447" y="4505119"/>
            <a:ext cx="380153" cy="348506"/>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Tree>
    <p:extLst>
      <p:ext uri="{BB962C8B-B14F-4D97-AF65-F5344CB8AC3E}">
        <p14:creationId xmlns:p14="http://schemas.microsoft.com/office/powerpoint/2010/main" val="20584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linds(horizontal)">
                                      <p:cBhvr>
                                        <p:cTn id="36" dur="500"/>
                                        <p:tgtEl>
                                          <p:spTgt spid="3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linds(horizontal)">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blinds(horizontal)">
                                      <p:cBhvr>
                                        <p:cTn id="44" dur="500"/>
                                        <p:tgtEl>
                                          <p:spTgt spid="3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linds(horizontal)">
                                      <p:cBhvr>
                                        <p:cTn id="47" dur="500"/>
                                        <p:tgtEl>
                                          <p:spTgt spid="3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blinds(horizontal)">
                                      <p:cBhvr>
                                        <p:cTn id="50" dur="500"/>
                                        <p:tgtEl>
                                          <p:spTgt spid="3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blinds(horizontal)">
                                      <p:cBhvr>
                                        <p:cTn id="56" dur="500"/>
                                        <p:tgtEl>
                                          <p:spTgt spid="36"/>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blinds(horizontal)">
                                      <p:cBhvr>
                                        <p:cTn id="59" dur="500"/>
                                        <p:tgtEl>
                                          <p:spTgt spid="38"/>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linds(horizontal)">
                                      <p:cBhvr>
                                        <p:cTn id="62" dur="500"/>
                                        <p:tgtEl>
                                          <p:spTgt spid="42"/>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blinds(horizontal)">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blinds(horizontal)">
                                      <p:cBhvr>
                                        <p:cTn id="70" dur="500"/>
                                        <p:tgtEl>
                                          <p:spTgt spid="4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blinds(horizontal)">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blinds(horizontal)">
                                      <p:cBhvr>
                                        <p:cTn id="78" dur="500"/>
                                        <p:tgtEl>
                                          <p:spTgt spid="45"/>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blinds(horizontal)">
                                      <p:cBhvr>
                                        <p:cTn id="81" dur="500"/>
                                        <p:tgtEl>
                                          <p:spTgt spid="46"/>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blinds(horizontal)">
                                      <p:cBhvr>
                                        <p:cTn id="84" dur="500"/>
                                        <p:tgtEl>
                                          <p:spTgt spid="47"/>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blinds(horizontal)">
                                      <p:cBhvr>
                                        <p:cTn id="87" dur="500"/>
                                        <p:tgtEl>
                                          <p:spTgt spid="48"/>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blinds(horizontal)">
                                      <p:cBhvr>
                                        <p:cTn id="90" dur="500"/>
                                        <p:tgtEl>
                                          <p:spTgt spid="49"/>
                                        </p:tgtEl>
                                      </p:cBhvr>
                                    </p:animEffect>
                                  </p:childTnLst>
                                </p:cTn>
                              </p:par>
                              <p:par>
                                <p:cTn id="91" presetID="3" presetClass="entr" presetSubtype="1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blinds(horizontal)">
                                      <p:cBhvr>
                                        <p:cTn id="93" dur="500"/>
                                        <p:tgtEl>
                                          <p:spTgt spid="50"/>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blinds(horizontal)">
                                      <p:cBhvr>
                                        <p:cTn id="96" dur="500"/>
                                        <p:tgtEl>
                                          <p:spTgt spid="5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blinds(horizontal)">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animBg="1"/>
      <p:bldP spid="22" grpId="0"/>
      <p:bldP spid="23" grpId="0"/>
      <p:bldP spid="25" grpId="0"/>
      <p:bldP spid="26" grpId="0" animBg="1"/>
      <p:bldP spid="27" grpId="0" animBg="1"/>
      <p:bldP spid="28" grpId="0" animBg="1"/>
      <p:bldP spid="31" grpId="0" animBg="1"/>
      <p:bldP spid="32" grpId="0" animBg="1"/>
      <p:bldP spid="33" grpId="0" animBg="1"/>
      <p:bldP spid="34" grpId="0" animBg="1"/>
      <p:bldP spid="35" grpId="0" animBg="1"/>
      <p:bldP spid="37" grpId="0"/>
      <p:bldP spid="38" grpId="0" animBg="1"/>
      <p:bldP spid="42" grpId="0"/>
      <p:bldP spid="43" grpId="0" animBg="1"/>
      <p:bldP spid="44" grpId="0" animBg="1"/>
      <p:bldP spid="45" grpId="0" animBg="1"/>
      <p:bldP spid="46" grpId="0" animBg="1"/>
      <p:bldP spid="47" grpId="0" animBg="1"/>
      <p:bldP spid="48" grpId="0" animBg="1"/>
      <p:bldP spid="49" grpId="0"/>
      <p:bldP spid="51" grpId="0"/>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568918" y="761002"/>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春松客服中</a:t>
            </a:r>
            <a:br>
              <a:rPr lang="en-US" altLang="zh-CN"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的拦截器</a:t>
            </a:r>
            <a:endParaRPr lang="en-US"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5BD75538-3015-E543-B759-6007CFCE27B2}"/>
              </a:ext>
            </a:extLst>
          </p:cNvPr>
          <p:cNvSpPr/>
          <p:nvPr/>
        </p:nvSpPr>
        <p:spPr>
          <a:xfrm>
            <a:off x="4226017" y="0"/>
            <a:ext cx="796598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pic>
        <p:nvPicPr>
          <p:cNvPr id="2" name="Picture 1">
            <a:extLst>
              <a:ext uri="{FF2B5EF4-FFF2-40B4-BE49-F238E27FC236}">
                <a16:creationId xmlns:a16="http://schemas.microsoft.com/office/drawing/2014/main" id="{1C9E9E11-AB10-7545-B057-EE9ABD1D3747}"/>
              </a:ext>
            </a:extLst>
          </p:cNvPr>
          <p:cNvPicPr>
            <a:picLocks noChangeAspect="1"/>
          </p:cNvPicPr>
          <p:nvPr/>
        </p:nvPicPr>
        <p:blipFill>
          <a:blip r:embed="rId3"/>
          <a:stretch>
            <a:fillRect/>
          </a:stretch>
        </p:blipFill>
        <p:spPr>
          <a:xfrm>
            <a:off x="4366872" y="1223603"/>
            <a:ext cx="9979988" cy="5634397"/>
          </a:xfrm>
          <a:prstGeom prst="rect">
            <a:avLst/>
          </a:prstGeom>
        </p:spPr>
      </p:pic>
      <p:grpSp>
        <p:nvGrpSpPr>
          <p:cNvPr id="17" name="组合 27">
            <a:extLst>
              <a:ext uri="{FF2B5EF4-FFF2-40B4-BE49-F238E27FC236}">
                <a16:creationId xmlns:a16="http://schemas.microsoft.com/office/drawing/2014/main" id="{3A5377C6-0F0A-8242-AA71-DF9D8F38A396}"/>
              </a:ext>
            </a:extLst>
          </p:cNvPr>
          <p:cNvGrpSpPr/>
          <p:nvPr/>
        </p:nvGrpSpPr>
        <p:grpSpPr>
          <a:xfrm>
            <a:off x="1152935" y="3515058"/>
            <a:ext cx="2098300" cy="1567304"/>
            <a:chOff x="8918575" y="4303912"/>
            <a:chExt cx="3273425" cy="2484520"/>
          </a:xfrm>
        </p:grpSpPr>
        <p:sp>
          <p:nvSpPr>
            <p:cNvPr id="18" name="Rectangle 6">
              <a:extLst>
                <a:ext uri="{FF2B5EF4-FFF2-40B4-BE49-F238E27FC236}">
                  <a16:creationId xmlns:a16="http://schemas.microsoft.com/office/drawing/2014/main" id="{3F157066-31C7-0541-8C52-101BF5AE0248}"/>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7">
              <a:extLst>
                <a:ext uri="{FF2B5EF4-FFF2-40B4-BE49-F238E27FC236}">
                  <a16:creationId xmlns:a16="http://schemas.microsoft.com/office/drawing/2014/main" id="{BBAA25CA-65F4-2844-8AB1-CBC0B6545BE0}"/>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8">
              <a:extLst>
                <a:ext uri="{FF2B5EF4-FFF2-40B4-BE49-F238E27FC236}">
                  <a16:creationId xmlns:a16="http://schemas.microsoft.com/office/drawing/2014/main" id="{DBD180FC-1AD6-8842-B649-8CC5509206AE}"/>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9">
              <a:extLst>
                <a:ext uri="{FF2B5EF4-FFF2-40B4-BE49-F238E27FC236}">
                  <a16:creationId xmlns:a16="http://schemas.microsoft.com/office/drawing/2014/main" id="{D0FA01CC-799E-4A47-A684-ABAFD37AC0DE}"/>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0">
              <a:extLst>
                <a:ext uri="{FF2B5EF4-FFF2-40B4-BE49-F238E27FC236}">
                  <a16:creationId xmlns:a16="http://schemas.microsoft.com/office/drawing/2014/main" id="{EDB88A7F-22DD-D946-948D-591B6D5A12A5}"/>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1">
              <a:extLst>
                <a:ext uri="{FF2B5EF4-FFF2-40B4-BE49-F238E27FC236}">
                  <a16:creationId xmlns:a16="http://schemas.microsoft.com/office/drawing/2014/main" id="{D9616A92-B55D-3840-AE38-DD71F5184FB5}"/>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2">
              <a:extLst>
                <a:ext uri="{FF2B5EF4-FFF2-40B4-BE49-F238E27FC236}">
                  <a16:creationId xmlns:a16="http://schemas.microsoft.com/office/drawing/2014/main" id="{80BA6700-FD16-3241-AC53-BCB6C80CB2BD}"/>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5" name="TextBox 58">
            <a:extLst>
              <a:ext uri="{FF2B5EF4-FFF2-40B4-BE49-F238E27FC236}">
                <a16:creationId xmlns:a16="http://schemas.microsoft.com/office/drawing/2014/main" id="{C76F0E34-EA84-954D-B206-30DD084B6621}"/>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2">
                    <a:lumMod val="50000"/>
                  </a:schemeClr>
                </a:solidFill>
                <a:latin typeface="微软雅黑" panose="020B0503020204020204" pitchFamily="34" charset="-122"/>
                <a:ea typeface="微软雅黑" panose="020B0503020204020204" pitchFamily="34" charset="-122"/>
              </a:rPr>
              <a:t>7.1</a:t>
            </a:r>
            <a:r>
              <a:rPr lang="zh-CN" altLang="en-US" sz="2400" dirty="0">
                <a:solidFill>
                  <a:schemeClr val="bg2">
                    <a:lumMod val="50000"/>
                  </a:schemeClr>
                </a:solidFill>
                <a:latin typeface="微软雅黑" panose="020B0503020204020204" pitchFamily="34" charset="-122"/>
                <a:ea typeface="微软雅黑" panose="020B0503020204020204" pitchFamily="34" charset="-122"/>
              </a:rPr>
              <a:t> 项目源码讲解</a:t>
            </a:r>
            <a:endParaRPr lang="en-US" sz="2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ABE59EC-E734-1443-BAAE-2D5ED107B55A}"/>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2">
                    <a:lumMod val="50000"/>
                  </a:schemeClr>
                </a:solidFill>
                <a:latin typeface="微软雅黑" panose="020B0503020204020204" pitchFamily="34" charset="-122"/>
                <a:ea typeface="微软雅黑" panose="020B0503020204020204" pitchFamily="34" charset="-122"/>
              </a:rPr>
              <a:t>春松客服大讲堂</a:t>
            </a:r>
            <a:endParaRPr lang="en-US" sz="2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9240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err="1">
                <a:solidFill>
                  <a:schemeClr val="bg1"/>
                </a:solidFill>
                <a:latin typeface="微软雅黑" panose="020B0503020204020204" pitchFamily="34" charset="-122"/>
                <a:ea typeface="微软雅黑" panose="020B0503020204020204" pitchFamily="34" charset="-122"/>
              </a:rPr>
              <a:t>FreeMarker</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343522" y="1576824"/>
            <a:ext cx="5142878" cy="33239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lnSpc>
                <a:spcPct val="150000"/>
              </a:lnSpc>
            </a:pPr>
            <a:r>
              <a:rPr lang="en-US" sz="2800"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Apache </a:t>
            </a:r>
            <a:r>
              <a:rPr lang="en-US" sz="2800" dirty="0" err="1">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FreeMarker</a:t>
            </a:r>
            <a:r>
              <a:rPr lang="en-US" sz="2800"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 is a </a:t>
            </a:r>
            <a:r>
              <a:rPr lang="en-US" sz="2800" i="1"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template engine</a:t>
            </a:r>
            <a:r>
              <a:rPr lang="en-US" sz="2800" dirty="0">
                <a:solidFill>
                  <a:schemeClr val="bg1"/>
                </a:solidFill>
                <a:latin typeface="Microsoft YaHei" panose="020B0503020204020204" pitchFamily="34" charset="-122"/>
                <a:ea typeface="Microsoft YaHei" panose="020B0503020204020204" pitchFamily="34" charset="-122"/>
                <a:cs typeface="Segoe UI Historic" panose="020B0502040204020203" pitchFamily="34" charset="0"/>
              </a:rPr>
              <a:t>: a Java library to generate text output  based on templates and changing data. </a:t>
            </a:r>
            <a:endParaRPr kumimoji="0" lang="zh-CN" altLang="en-US" sz="2800" b="0" i="0" u="none" strike="noStrike" cap="none" spc="0" normalizeH="0" baseline="0" dirty="0">
              <a:ln>
                <a:noFill/>
              </a:ln>
              <a:solidFill>
                <a:schemeClr val="bg1"/>
              </a:solidFill>
              <a:effectLst/>
              <a:uFillTx/>
              <a:latin typeface="Microsoft YaHei" panose="020B0503020204020204" pitchFamily="34" charset="-122"/>
              <a:ea typeface="Microsoft YaHei" panose="020B0503020204020204" pitchFamily="34" charset="-122"/>
              <a:cs typeface="Segoe UI Historic" panose="020B0502040204020203" pitchFamily="34" charset="0"/>
              <a:sym typeface="Times New Roman" panose="02020603050405020304"/>
            </a:endParaRPr>
          </a:p>
        </p:txBody>
      </p:sp>
      <p:sp>
        <p:nvSpPr>
          <p:cNvPr id="10" name="TextBox 58">
            <a:extLst>
              <a:ext uri="{FF2B5EF4-FFF2-40B4-BE49-F238E27FC236}">
                <a16:creationId xmlns:a16="http://schemas.microsoft.com/office/drawing/2014/main" id="{F54EAD66-3787-D540-BB0E-30DDAA33DF78}"/>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C5256275-8BA9-CE44-A8FC-1D3ACBA45155}"/>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358077E8-27A7-8149-A2F4-7BF7F7183629}"/>
              </a:ext>
            </a:extLst>
          </p:cNvPr>
          <p:cNvPicPr>
            <a:picLocks noChangeAspect="1"/>
          </p:cNvPicPr>
          <p:nvPr/>
        </p:nvPicPr>
        <p:blipFill>
          <a:blip r:embed="rId3"/>
          <a:stretch>
            <a:fillRect/>
          </a:stretch>
        </p:blipFill>
        <p:spPr>
          <a:xfrm>
            <a:off x="5210496" y="2059258"/>
            <a:ext cx="6851295" cy="2841551"/>
          </a:xfrm>
          <a:prstGeom prst="rect">
            <a:avLst/>
          </a:prstGeom>
        </p:spPr>
      </p:pic>
      <p:sp>
        <p:nvSpPr>
          <p:cNvPr id="8" name="Rectangle 7">
            <a:extLst>
              <a:ext uri="{FF2B5EF4-FFF2-40B4-BE49-F238E27FC236}">
                <a16:creationId xmlns:a16="http://schemas.microsoft.com/office/drawing/2014/main" id="{C1D029CD-CBC4-A942-8BE2-DD163F453E35}"/>
              </a:ext>
            </a:extLst>
          </p:cNvPr>
          <p:cNvSpPr/>
          <p:nvPr/>
        </p:nvSpPr>
        <p:spPr>
          <a:xfrm>
            <a:off x="0" y="5540188"/>
            <a:ext cx="12192000" cy="1317812"/>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9" name="TextBox 8">
            <a:extLst>
              <a:ext uri="{FF2B5EF4-FFF2-40B4-BE49-F238E27FC236}">
                <a16:creationId xmlns:a16="http://schemas.microsoft.com/office/drawing/2014/main" id="{B2894BCB-F362-BE41-92A4-204F44CD901F}"/>
              </a:ext>
            </a:extLst>
          </p:cNvPr>
          <p:cNvSpPr txBox="1"/>
          <p:nvPr/>
        </p:nvSpPr>
        <p:spPr>
          <a:xfrm>
            <a:off x="3195871" y="5873239"/>
            <a:ext cx="5440272" cy="523220"/>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https://freemarker.apache.org/</a:t>
            </a:r>
            <a:endParaRPr 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3534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099" name="图片 36" descr="未标题-1_03">
            <a:extLst>
              <a:ext uri="{FF2B5EF4-FFF2-40B4-BE49-F238E27FC236}">
                <a16:creationId xmlns:a16="http://schemas.microsoft.com/office/drawing/2014/main" id="{E68DC2C9-191D-449E-8CA8-DE00EE21519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3490" y="763439"/>
            <a:ext cx="16541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AC76577E-8C8E-46AE-83FE-41E85F70BB5D}"/>
              </a:ext>
            </a:extLst>
          </p:cNvPr>
          <p:cNvSpPr/>
          <p:nvPr/>
        </p:nvSpPr>
        <p:spPr>
          <a:xfrm>
            <a:off x="1253490" y="1466846"/>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春松客服大讲堂</a:t>
            </a:r>
          </a:p>
        </p:txBody>
      </p:sp>
      <p:sp>
        <p:nvSpPr>
          <p:cNvPr id="2" name="Rectangle 1">
            <a:extLst>
              <a:ext uri="{FF2B5EF4-FFF2-40B4-BE49-F238E27FC236}">
                <a16:creationId xmlns:a16="http://schemas.microsoft.com/office/drawing/2014/main" id="{32C9AD1A-8DFB-D54E-97EA-FA14B767056B}"/>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41717DB-ECB5-442C-A621-8A352FF8B644}"/>
              </a:ext>
            </a:extLst>
          </p:cNvPr>
          <p:cNvPicPr>
            <a:picLocks noChangeAspect="1"/>
          </p:cNvPicPr>
          <p:nvPr/>
        </p:nvPicPr>
        <p:blipFill>
          <a:blip r:embed="rId6"/>
          <a:stretch>
            <a:fillRect/>
          </a:stretch>
        </p:blipFill>
        <p:spPr>
          <a:xfrm>
            <a:off x="5403272" y="4092575"/>
            <a:ext cx="6237171" cy="1651695"/>
          </a:xfrm>
          <a:prstGeom prst="rect">
            <a:avLst/>
          </a:prstGeom>
        </p:spPr>
      </p:pic>
    </p:spTree>
    <p:custDataLst>
      <p:tags r:id="rId1"/>
    </p:custDataLst>
    <p:extLst>
      <p:ext uri="{BB962C8B-B14F-4D97-AF65-F5344CB8AC3E}">
        <p14:creationId xmlns:p14="http://schemas.microsoft.com/office/powerpoint/2010/main" val="213791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春松客服中常用语法</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8">
            <a:extLst>
              <a:ext uri="{FF2B5EF4-FFF2-40B4-BE49-F238E27FC236}">
                <a16:creationId xmlns:a16="http://schemas.microsoft.com/office/drawing/2014/main" id="{F54EAD66-3787-D540-BB0E-30DDAA33DF78}"/>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1" name="TextBox 25">
            <a:extLst>
              <a:ext uri="{FF2B5EF4-FFF2-40B4-BE49-F238E27FC236}">
                <a16:creationId xmlns:a16="http://schemas.microsoft.com/office/drawing/2014/main" id="{C5256275-8BA9-CE44-A8FC-1D3ACBA45155}"/>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9CF66946-8922-F645-AB9B-760C614DB45A}"/>
              </a:ext>
            </a:extLst>
          </p:cNvPr>
          <p:cNvSpPr txBox="1"/>
          <p:nvPr/>
        </p:nvSpPr>
        <p:spPr>
          <a:xfrm>
            <a:off x="463464" y="4780685"/>
            <a:ext cx="4621650" cy="523220"/>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&lt;#if </a:t>
            </a:r>
            <a:r>
              <a:rPr lang="en-US" sz="2800" dirty="0" err="1">
                <a:solidFill>
                  <a:schemeClr val="bg1"/>
                </a:solidFill>
                <a:latin typeface="Microsoft YaHei" panose="020B0503020204020204" pitchFamily="34" charset="-122"/>
                <a:ea typeface="Microsoft YaHei" panose="020B0503020204020204" pitchFamily="34" charset="-122"/>
              </a:rPr>
              <a:t>photoList</a:t>
            </a:r>
            <a:r>
              <a:rPr lang="en-US" sz="2800" dirty="0">
                <a:solidFill>
                  <a:schemeClr val="bg1"/>
                </a:solidFill>
                <a:latin typeface="Microsoft YaHei" panose="020B0503020204020204" pitchFamily="34" charset="-122"/>
                <a:ea typeface="Microsoft YaHei" panose="020B0503020204020204" pitchFamily="34" charset="-122"/>
              </a:rPr>
              <a:t>??&gt;...&lt;/#if&gt;</a:t>
            </a:r>
          </a:p>
        </p:txBody>
      </p:sp>
      <p:sp>
        <p:nvSpPr>
          <p:cNvPr id="4" name="TextBox 3">
            <a:extLst>
              <a:ext uri="{FF2B5EF4-FFF2-40B4-BE49-F238E27FC236}">
                <a16:creationId xmlns:a16="http://schemas.microsoft.com/office/drawing/2014/main" id="{81033ED1-2767-B449-92EC-01D8C175B055}"/>
              </a:ext>
            </a:extLst>
          </p:cNvPr>
          <p:cNvSpPr txBox="1"/>
          <p:nvPr/>
        </p:nvSpPr>
        <p:spPr>
          <a:xfrm>
            <a:off x="6635728" y="1708691"/>
            <a:ext cx="4256293" cy="2246769"/>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&lt;#if condition&gt; ... </a:t>
            </a:r>
          </a:p>
          <a:p>
            <a:r>
              <a:rPr lang="en-US" sz="2800" dirty="0">
                <a:solidFill>
                  <a:schemeClr val="bg1"/>
                </a:solidFill>
                <a:latin typeface="Microsoft YaHei" panose="020B0503020204020204" pitchFamily="34" charset="-122"/>
                <a:ea typeface="Microsoft YaHei" panose="020B0503020204020204" pitchFamily="34" charset="-122"/>
              </a:rPr>
              <a:t>&lt;#</a:t>
            </a:r>
            <a:r>
              <a:rPr lang="en-US" sz="2800" dirty="0" err="1">
                <a:solidFill>
                  <a:schemeClr val="bg1"/>
                </a:solidFill>
                <a:latin typeface="Microsoft YaHei" panose="020B0503020204020204" pitchFamily="34" charset="-122"/>
                <a:ea typeface="Microsoft YaHei" panose="020B0503020204020204" pitchFamily="34" charset="-122"/>
              </a:rPr>
              <a:t>elseif</a:t>
            </a:r>
            <a:r>
              <a:rPr lang="en-US" sz="2800" dirty="0">
                <a:solidFill>
                  <a:schemeClr val="bg1"/>
                </a:solidFill>
                <a:latin typeface="Microsoft YaHei" panose="020B0503020204020204" pitchFamily="34" charset="-122"/>
                <a:ea typeface="Microsoft YaHei" panose="020B0503020204020204" pitchFamily="34" charset="-122"/>
              </a:rPr>
              <a:t> condition2&gt; ... </a:t>
            </a:r>
          </a:p>
          <a:p>
            <a:r>
              <a:rPr lang="en-US" sz="2800" dirty="0">
                <a:solidFill>
                  <a:schemeClr val="bg1"/>
                </a:solidFill>
                <a:latin typeface="Microsoft YaHei" panose="020B0503020204020204" pitchFamily="34" charset="-122"/>
                <a:ea typeface="Microsoft YaHei" panose="020B0503020204020204" pitchFamily="34" charset="-122"/>
              </a:rPr>
              <a:t>&lt;#</a:t>
            </a:r>
            <a:r>
              <a:rPr lang="en-US" sz="2800" dirty="0" err="1">
                <a:solidFill>
                  <a:schemeClr val="bg1"/>
                </a:solidFill>
                <a:latin typeface="Microsoft YaHei" panose="020B0503020204020204" pitchFamily="34" charset="-122"/>
                <a:ea typeface="Microsoft YaHei" panose="020B0503020204020204" pitchFamily="34" charset="-122"/>
              </a:rPr>
              <a:t>elseif</a:t>
            </a:r>
            <a:r>
              <a:rPr lang="en-US" sz="2800" dirty="0">
                <a:solidFill>
                  <a:schemeClr val="bg1"/>
                </a:solidFill>
                <a:latin typeface="Microsoft YaHei" panose="020B0503020204020204" pitchFamily="34" charset="-122"/>
                <a:ea typeface="Microsoft YaHei" panose="020B0503020204020204" pitchFamily="34" charset="-122"/>
              </a:rPr>
              <a:t> condition3&gt; ... </a:t>
            </a:r>
          </a:p>
          <a:p>
            <a:r>
              <a:rPr lang="en-US" sz="2800" dirty="0">
                <a:solidFill>
                  <a:schemeClr val="bg1"/>
                </a:solidFill>
                <a:latin typeface="Microsoft YaHei" panose="020B0503020204020204" pitchFamily="34" charset="-122"/>
                <a:ea typeface="Microsoft YaHei" panose="020B0503020204020204" pitchFamily="34" charset="-122"/>
              </a:rPr>
              <a:t>&lt;#else&gt; ... </a:t>
            </a:r>
          </a:p>
          <a:p>
            <a:r>
              <a:rPr lang="en-US" sz="2800" dirty="0">
                <a:solidFill>
                  <a:schemeClr val="bg1"/>
                </a:solidFill>
                <a:latin typeface="Microsoft YaHei" panose="020B0503020204020204" pitchFamily="34" charset="-122"/>
                <a:ea typeface="Microsoft YaHei" panose="020B0503020204020204" pitchFamily="34" charset="-122"/>
              </a:rPr>
              <a:t>&lt;/#if&gt;</a:t>
            </a:r>
          </a:p>
        </p:txBody>
      </p:sp>
      <p:sp>
        <p:nvSpPr>
          <p:cNvPr id="5" name="TextBox 4">
            <a:extLst>
              <a:ext uri="{FF2B5EF4-FFF2-40B4-BE49-F238E27FC236}">
                <a16:creationId xmlns:a16="http://schemas.microsoft.com/office/drawing/2014/main" id="{F6892CE7-223C-DB47-BA16-2EB289040C90}"/>
              </a:ext>
            </a:extLst>
          </p:cNvPr>
          <p:cNvSpPr txBox="1"/>
          <p:nvPr/>
        </p:nvSpPr>
        <p:spPr>
          <a:xfrm>
            <a:off x="6534738" y="4386091"/>
            <a:ext cx="4458272" cy="1384995"/>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&lt;#list </a:t>
            </a:r>
            <a:r>
              <a:rPr lang="en-US" sz="2800" dirty="0" err="1">
                <a:solidFill>
                  <a:schemeClr val="bg1"/>
                </a:solidFill>
                <a:latin typeface="Microsoft YaHei" panose="020B0503020204020204" pitchFamily="34" charset="-122"/>
                <a:ea typeface="Microsoft YaHei" panose="020B0503020204020204" pitchFamily="34" charset="-122"/>
              </a:rPr>
              <a:t>empList</a:t>
            </a:r>
            <a:r>
              <a:rPr lang="en-US" sz="2800" dirty="0">
                <a:solidFill>
                  <a:schemeClr val="bg1"/>
                </a:solidFill>
                <a:latin typeface="Microsoft YaHei" panose="020B0503020204020204" pitchFamily="34" charset="-122"/>
                <a:ea typeface="Microsoft YaHei" panose="020B0503020204020204" pitchFamily="34" charset="-122"/>
              </a:rPr>
              <a:t>! as </a:t>
            </a:r>
            <a:r>
              <a:rPr lang="en-US" sz="2800" dirty="0" err="1">
                <a:solidFill>
                  <a:schemeClr val="bg1"/>
                </a:solidFill>
                <a:latin typeface="Microsoft YaHei" panose="020B0503020204020204" pitchFamily="34" charset="-122"/>
                <a:ea typeface="Microsoft YaHei" panose="020B0503020204020204" pitchFamily="34" charset="-122"/>
              </a:rPr>
              <a:t>emp</a:t>
            </a:r>
            <a:r>
              <a:rPr lang="en-US" sz="2800" dirty="0">
                <a:solidFill>
                  <a:schemeClr val="bg1"/>
                </a:solidFill>
                <a:latin typeface="Microsoft YaHei" panose="020B0503020204020204" pitchFamily="34" charset="-122"/>
                <a:ea typeface="Microsoft YaHei" panose="020B0503020204020204" pitchFamily="34" charset="-122"/>
              </a:rPr>
              <a:t>&gt; </a:t>
            </a:r>
          </a:p>
          <a:p>
            <a:r>
              <a:rPr lang="zh-CN" altLang="en-US" sz="2800" dirty="0">
                <a:solidFill>
                  <a:schemeClr val="bg1"/>
                </a:solidFill>
                <a:latin typeface="Microsoft YaHei" panose="020B0503020204020204" pitchFamily="34" charset="-122"/>
                <a:ea typeface="Microsoft YaHei" panose="020B0503020204020204" pitchFamily="34" charset="-122"/>
              </a:rPr>
              <a:t>       </a:t>
            </a:r>
            <a:r>
              <a:rPr lang="en-US" sz="2800" dirty="0">
                <a:solidFill>
                  <a:schemeClr val="bg1"/>
                </a:solidFill>
                <a:latin typeface="Microsoft YaHei" panose="020B0503020204020204" pitchFamily="34" charset="-122"/>
                <a:ea typeface="Microsoft YaHei" panose="020B0503020204020204" pitchFamily="34" charset="-122"/>
              </a:rPr>
              <a:t>${</a:t>
            </a:r>
            <a:r>
              <a:rPr lang="en-US" sz="2800" dirty="0" err="1">
                <a:solidFill>
                  <a:schemeClr val="bg1"/>
                </a:solidFill>
                <a:latin typeface="Microsoft YaHei" panose="020B0503020204020204" pitchFamily="34" charset="-122"/>
                <a:ea typeface="Microsoft YaHei" panose="020B0503020204020204" pitchFamily="34" charset="-122"/>
              </a:rPr>
              <a:t>emp.name</a:t>
            </a:r>
            <a:r>
              <a:rPr lang="en-US" sz="2800" dirty="0">
                <a:solidFill>
                  <a:schemeClr val="bg1"/>
                </a:solidFill>
                <a:latin typeface="Microsoft YaHei" panose="020B0503020204020204" pitchFamily="34" charset="-122"/>
                <a:ea typeface="Microsoft YaHei" panose="020B0503020204020204" pitchFamily="34" charset="-122"/>
              </a:rPr>
              <a:t>!} </a:t>
            </a:r>
          </a:p>
          <a:p>
            <a:r>
              <a:rPr lang="en-US" sz="2800" dirty="0">
                <a:solidFill>
                  <a:schemeClr val="bg1"/>
                </a:solidFill>
                <a:latin typeface="Microsoft YaHei" panose="020B0503020204020204" pitchFamily="34" charset="-122"/>
                <a:ea typeface="Microsoft YaHei" panose="020B0503020204020204" pitchFamily="34" charset="-122"/>
              </a:rPr>
              <a:t>&lt;/#list&gt;</a:t>
            </a:r>
          </a:p>
        </p:txBody>
      </p:sp>
      <p:sp>
        <p:nvSpPr>
          <p:cNvPr id="13" name="TextBox 12">
            <a:extLst>
              <a:ext uri="{FF2B5EF4-FFF2-40B4-BE49-F238E27FC236}">
                <a16:creationId xmlns:a16="http://schemas.microsoft.com/office/drawing/2014/main" id="{6142BC5B-15AB-0C4D-884D-114D4912114F}"/>
              </a:ext>
            </a:extLst>
          </p:cNvPr>
          <p:cNvSpPr txBox="1"/>
          <p:nvPr/>
        </p:nvSpPr>
        <p:spPr>
          <a:xfrm>
            <a:off x="463464" y="3341114"/>
            <a:ext cx="2563522" cy="523220"/>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a:t>
            </a:r>
            <a:r>
              <a:rPr lang="en-US" sz="2800" dirty="0" err="1">
                <a:solidFill>
                  <a:schemeClr val="bg1"/>
                </a:solidFill>
                <a:latin typeface="Microsoft YaHei" panose="020B0503020204020204" pitchFamily="34" charset="-122"/>
                <a:ea typeface="Microsoft YaHei" panose="020B0503020204020204" pitchFamily="34" charset="-122"/>
              </a:rPr>
              <a:t>emp.name</a:t>
            </a:r>
            <a:r>
              <a:rPr lang="en-US" sz="2800" dirty="0">
                <a:solidFill>
                  <a:schemeClr val="bg1"/>
                </a:solidFill>
                <a:latin typeface="Microsoft YaHei" panose="020B0503020204020204" pitchFamily="34" charset="-122"/>
                <a:ea typeface="Microsoft YaHei" panose="020B0503020204020204" pitchFamily="34" charset="-122"/>
              </a:rPr>
              <a:t>!}</a:t>
            </a:r>
          </a:p>
        </p:txBody>
      </p:sp>
      <p:sp>
        <p:nvSpPr>
          <p:cNvPr id="14" name="TextBox 13">
            <a:extLst>
              <a:ext uri="{FF2B5EF4-FFF2-40B4-BE49-F238E27FC236}">
                <a16:creationId xmlns:a16="http://schemas.microsoft.com/office/drawing/2014/main" id="{F7221884-85DF-B54A-903A-2CD6A04C8909}"/>
              </a:ext>
            </a:extLst>
          </p:cNvPr>
          <p:cNvSpPr txBox="1"/>
          <p:nvPr/>
        </p:nvSpPr>
        <p:spPr>
          <a:xfrm>
            <a:off x="463464" y="1708691"/>
            <a:ext cx="5761514" cy="954107"/>
          </a:xfrm>
          <a:prstGeom prst="rect">
            <a:avLst/>
          </a:prstGeom>
          <a:noFill/>
        </p:spPr>
        <p:txBody>
          <a:bodyPr wrap="none" rtlCol="0">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变量数据结构：</a:t>
            </a:r>
            <a:endParaRPr lang="en-US" altLang="zh-CN" sz="2800" dirty="0">
              <a:solidFill>
                <a:schemeClr val="bg1"/>
              </a:solidFill>
              <a:latin typeface="Microsoft YaHei" panose="020B0503020204020204" pitchFamily="34" charset="-122"/>
              <a:ea typeface="Microsoft YaHei" panose="020B0503020204020204" pitchFamily="34" charset="-122"/>
            </a:endParaRPr>
          </a:p>
          <a:p>
            <a:r>
              <a:rPr lang="zh-CN" altLang="en-US" sz="2800" dirty="0">
                <a:solidFill>
                  <a:schemeClr val="bg1"/>
                </a:solidFill>
                <a:latin typeface="Microsoft YaHei" panose="020B0503020204020204" pitchFamily="34" charset="-122"/>
                <a:ea typeface="Microsoft YaHei" panose="020B0503020204020204" pitchFamily="34" charset="-122"/>
              </a:rPr>
              <a:t>     </a:t>
            </a:r>
            <a:r>
              <a:rPr lang="en-US" sz="2800" dirty="0" err="1">
                <a:solidFill>
                  <a:schemeClr val="bg1"/>
                </a:solidFill>
                <a:latin typeface="Microsoft YaHei" panose="020B0503020204020204" pitchFamily="34" charset="-122"/>
                <a:ea typeface="Microsoft YaHei" panose="020B0503020204020204" pitchFamily="34" charset="-122"/>
              </a:rPr>
              <a:t>HashMap，Scalar，Sequence</a:t>
            </a:r>
            <a:endParaRPr lang="en-US" sz="2800" dirty="0">
              <a:solidFill>
                <a:schemeClr val="bg1"/>
              </a:solidFill>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a16="http://schemas.microsoft.com/office/drawing/2014/main" id="{1F120FA0-009E-584D-8E6E-3803EBADFBED}"/>
              </a:ext>
            </a:extLst>
          </p:cNvPr>
          <p:cNvSpPr/>
          <p:nvPr/>
        </p:nvSpPr>
        <p:spPr>
          <a:xfrm>
            <a:off x="0" y="5975498"/>
            <a:ext cx="12192000" cy="882502"/>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http://freemarker.foofun.cn/index.html</a:t>
            </a:r>
            <a:endParaRPr lang="en-US" sz="2800" noProof="1">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547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关系型数据库集成</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C09858B1-F716-9F4E-A762-4F8607382264}"/>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6D187A2D-602C-A64F-BCAC-33F139A26BE8}"/>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7876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 Data JPA</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343522" y="1481529"/>
            <a:ext cx="11848478" cy="353942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US" sz="2800" dirty="0">
                <a:solidFill>
                  <a:schemeClr val="bg1"/>
                </a:solidFill>
                <a:latin typeface="Microsoft YaHei" panose="020B0503020204020204" pitchFamily="34" charset="-122"/>
                <a:ea typeface="Microsoft YaHei" panose="020B0503020204020204" pitchFamily="34" charset="-122"/>
              </a:rPr>
              <a:t>Support for </a:t>
            </a:r>
            <a:r>
              <a:rPr lang="en-US" sz="28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Querydsl</a:t>
            </a:r>
            <a:r>
              <a:rPr lang="en-US" sz="2800" dirty="0">
                <a:solidFill>
                  <a:schemeClr val="bg1"/>
                </a:solidFill>
                <a:latin typeface="Microsoft YaHei" panose="020B0503020204020204" pitchFamily="34" charset="-122"/>
                <a:ea typeface="Microsoft YaHei" panose="020B0503020204020204" pitchFamily="34" charset="-122"/>
              </a:rPr>
              <a:t> predicates and thus type-safe JPA queries</a:t>
            </a:r>
          </a:p>
          <a:p>
            <a:pPr marL="285750" indent="-285750">
              <a:buFont typeface="Arial" panose="020B0604020202020204" pitchFamily="34" charset="0"/>
              <a:buChar char="•"/>
            </a:pPr>
            <a:r>
              <a:rPr lang="en-US" sz="2800" dirty="0">
                <a:solidFill>
                  <a:schemeClr val="bg1"/>
                </a:solidFill>
                <a:latin typeface="Microsoft YaHei" panose="020B0503020204020204" pitchFamily="34" charset="-122"/>
                <a:ea typeface="Microsoft YaHei" panose="020B0503020204020204" pitchFamily="34" charset="-122"/>
              </a:rPr>
              <a:t>Transparent auditing of domain class</a:t>
            </a:r>
          </a:p>
          <a:p>
            <a:pPr marL="285750" indent="-285750">
              <a:buFont typeface="Arial" panose="020B0604020202020204" pitchFamily="34" charset="0"/>
              <a:buChar char="•"/>
            </a:pPr>
            <a:r>
              <a:rPr lang="en-US" sz="2800" dirty="0">
                <a:solidFill>
                  <a:schemeClr val="bg1"/>
                </a:solidFill>
                <a:latin typeface="Microsoft YaHei" panose="020B0503020204020204" pitchFamily="34" charset="-122"/>
                <a:ea typeface="Microsoft YaHei" panose="020B0503020204020204" pitchFamily="34" charset="-122"/>
              </a:rPr>
              <a:t>Pagination support, dynamic query execution, ability to integrate custom data access code</a:t>
            </a:r>
          </a:p>
          <a:p>
            <a:pPr marL="285750" indent="-285750">
              <a:buFont typeface="Arial" panose="020B0604020202020204" pitchFamily="34" charset="0"/>
              <a:buChar char="•"/>
            </a:pPr>
            <a:r>
              <a:rPr lang="en-US" sz="2800" dirty="0">
                <a:solidFill>
                  <a:schemeClr val="bg1"/>
                </a:solidFill>
                <a:latin typeface="Microsoft YaHei" panose="020B0503020204020204" pitchFamily="34" charset="-122"/>
                <a:ea typeface="Microsoft YaHei" panose="020B0503020204020204" pitchFamily="34" charset="-122"/>
              </a:rPr>
              <a:t>Validation of @Query annotated queries at bootstrap time</a:t>
            </a:r>
          </a:p>
          <a:p>
            <a:pPr marL="285750" indent="-285750">
              <a:buFont typeface="Arial" panose="020B0604020202020204" pitchFamily="34" charset="0"/>
              <a:buChar char="•"/>
            </a:pPr>
            <a:r>
              <a:rPr lang="en-US" sz="2800" dirty="0">
                <a:solidFill>
                  <a:schemeClr val="bg1"/>
                </a:solidFill>
                <a:latin typeface="Microsoft YaHei" panose="020B0503020204020204" pitchFamily="34" charset="-122"/>
                <a:ea typeface="Microsoft YaHei" panose="020B0503020204020204" pitchFamily="34" charset="-122"/>
              </a:rPr>
              <a:t>Support for XML based entity mapping</a:t>
            </a:r>
          </a:p>
          <a:p>
            <a:pPr marL="285750" indent="-285750">
              <a:buFont typeface="Arial" panose="020B0604020202020204" pitchFamily="34" charset="0"/>
              <a:buChar char="•"/>
            </a:pPr>
            <a:r>
              <a:rPr lang="en-US" sz="2800" dirty="0" err="1">
                <a:solidFill>
                  <a:schemeClr val="bg1"/>
                </a:solidFill>
                <a:latin typeface="Microsoft YaHei" panose="020B0503020204020204" pitchFamily="34" charset="-122"/>
                <a:ea typeface="Microsoft YaHei" panose="020B0503020204020204" pitchFamily="34" charset="-122"/>
              </a:rPr>
              <a:t>JavaConfig</a:t>
            </a:r>
            <a:r>
              <a:rPr lang="en-US" sz="2800" dirty="0">
                <a:solidFill>
                  <a:schemeClr val="bg1"/>
                </a:solidFill>
                <a:latin typeface="Microsoft YaHei" panose="020B0503020204020204" pitchFamily="34" charset="-122"/>
                <a:ea typeface="Microsoft YaHei" panose="020B0503020204020204" pitchFamily="34" charset="-122"/>
              </a:rPr>
              <a:t> based repository configuration by introducing @</a:t>
            </a:r>
            <a:r>
              <a:rPr lang="en-US" sz="2800" dirty="0" err="1">
                <a:solidFill>
                  <a:schemeClr val="bg1"/>
                </a:solidFill>
                <a:latin typeface="Microsoft YaHei" panose="020B0503020204020204" pitchFamily="34" charset="-122"/>
                <a:ea typeface="Microsoft YaHei" panose="020B0503020204020204" pitchFamily="34" charset="-122"/>
              </a:rPr>
              <a:t>EnableJpaRepositories</a:t>
            </a:r>
            <a:r>
              <a:rPr lang="en-US" sz="2800" dirty="0">
                <a:solidFill>
                  <a:schemeClr val="bg1"/>
                </a:solidFill>
                <a:latin typeface="Microsoft YaHei" panose="020B0503020204020204" pitchFamily="34" charset="-122"/>
                <a:ea typeface="Microsoft YaHei" panose="020B0503020204020204" pitchFamily="34" charset="-122"/>
              </a:rPr>
              <a:t>.</a:t>
            </a:r>
          </a:p>
        </p:txBody>
      </p:sp>
      <p:sp>
        <p:nvSpPr>
          <p:cNvPr id="19" name="TextBox 58">
            <a:extLst>
              <a:ext uri="{FF2B5EF4-FFF2-40B4-BE49-F238E27FC236}">
                <a16:creationId xmlns:a16="http://schemas.microsoft.com/office/drawing/2014/main" id="{AF3CDF71-10E4-054F-8BED-EDF7246BDF1E}"/>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0" name="TextBox 25">
            <a:extLst>
              <a:ext uri="{FF2B5EF4-FFF2-40B4-BE49-F238E27FC236}">
                <a16:creationId xmlns:a16="http://schemas.microsoft.com/office/drawing/2014/main" id="{10B734B4-73AA-D84F-ADDD-380329B05A30}"/>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CFFC6FC9-D934-2B49-B765-E375432934BB}"/>
              </a:ext>
            </a:extLst>
          </p:cNvPr>
          <p:cNvSpPr/>
          <p:nvPr/>
        </p:nvSpPr>
        <p:spPr>
          <a:xfrm>
            <a:off x="0" y="5784990"/>
            <a:ext cx="12192000" cy="1073010"/>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4" name="Rectangle 3">
            <a:extLst>
              <a:ext uri="{FF2B5EF4-FFF2-40B4-BE49-F238E27FC236}">
                <a16:creationId xmlns:a16="http://schemas.microsoft.com/office/drawing/2014/main" id="{A161265B-170C-F240-AD85-A01C9A1ABA7C}"/>
              </a:ext>
            </a:extLst>
          </p:cNvPr>
          <p:cNvSpPr/>
          <p:nvPr/>
        </p:nvSpPr>
        <p:spPr>
          <a:xfrm>
            <a:off x="2297202" y="5933127"/>
            <a:ext cx="7299883" cy="523220"/>
          </a:xfrm>
          <a:prstGeom prst="rect">
            <a:avLst/>
          </a:prstGeom>
        </p:spPr>
        <p:txBody>
          <a:bodyPr wrap="none">
            <a:spAutoFit/>
          </a:bodyPr>
          <a:lstStyle/>
          <a:p>
            <a:r>
              <a:rPr lang="en-US" sz="2800" dirty="0">
                <a:solidFill>
                  <a:schemeClr val="bg1"/>
                </a:solidFill>
                <a:latin typeface="Microsoft YaHei" panose="020B0503020204020204" pitchFamily="34" charset="-122"/>
                <a:ea typeface="Microsoft YaHei" panose="020B0503020204020204" pitchFamily="34" charset="-122"/>
              </a:rPr>
              <a:t>https://spring.io/projects/spring-data-jpa</a:t>
            </a:r>
          </a:p>
        </p:txBody>
      </p:sp>
    </p:spTree>
    <p:extLst>
      <p:ext uri="{BB962C8B-B14F-4D97-AF65-F5344CB8AC3E}">
        <p14:creationId xmlns:p14="http://schemas.microsoft.com/office/powerpoint/2010/main" val="74015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29745-EFCD-C94C-A2AA-8C2D1C135639}"/>
              </a:ext>
            </a:extLst>
          </p:cNvPr>
          <p:cNvSpPr/>
          <p:nvPr/>
        </p:nvSpPr>
        <p:spPr>
          <a:xfrm>
            <a:off x="0" y="3083442"/>
            <a:ext cx="12192000" cy="3774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春松客服数据库</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
            <a:extLst>
              <a:ext uri="{FF2B5EF4-FFF2-40B4-BE49-F238E27FC236}">
                <a16:creationId xmlns:a16="http://schemas.microsoft.com/office/drawing/2014/main" id="{C1D22828-8759-0B42-925C-FE53116E38EA}"/>
              </a:ext>
            </a:extLst>
          </p:cNvPr>
          <p:cNvSpPr txBox="1"/>
          <p:nvPr/>
        </p:nvSpPr>
        <p:spPr>
          <a:xfrm>
            <a:off x="404860" y="1535452"/>
            <a:ext cx="7493171" cy="138499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Entity</a:t>
            </a:r>
            <a:r>
              <a:rPr kumimoji="0" lang="zh-CN" altLang="en-US"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是</a:t>
            </a:r>
            <a:r>
              <a:rPr kumimoji="0" lang="en-US" altLang="zh-CN"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Model</a:t>
            </a:r>
            <a:r>
              <a:rPr kumimoji="0" lang="zh-CN" altLang="en-US"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的定义，</a:t>
            </a:r>
            <a:r>
              <a:rPr lang="en-US" altLang="zh-CN" sz="2800" dirty="0">
                <a:solidFill>
                  <a:schemeClr val="bg1"/>
                </a:solidFill>
                <a:latin typeface="微软雅黑" panose="020B0503020204020204" pitchFamily="34" charset="-122"/>
                <a:ea typeface="微软雅黑" panose="020B0503020204020204" pitchFamily="34" charset="-122"/>
                <a:sym typeface="Times New Roman" panose="02020603050405020304"/>
              </a:rPr>
              <a:t>Repository</a:t>
            </a:r>
            <a:r>
              <a:rPr lang="zh-CN" altLang="en-US" sz="2800" dirty="0">
                <a:solidFill>
                  <a:schemeClr val="bg1"/>
                </a:solidFill>
                <a:latin typeface="微软雅黑" panose="020B0503020204020204" pitchFamily="34" charset="-122"/>
                <a:ea typeface="微软雅黑" panose="020B0503020204020204" pitchFamily="34" charset="-122"/>
                <a:sym typeface="Times New Roman" panose="02020603050405020304"/>
              </a:rPr>
              <a:t>是</a:t>
            </a:r>
            <a:r>
              <a:rPr lang="en-US" altLang="zh-CN" sz="2800" dirty="0">
                <a:solidFill>
                  <a:schemeClr val="bg1"/>
                </a:solidFill>
                <a:latin typeface="微软雅黑" panose="020B0503020204020204" pitchFamily="34" charset="-122"/>
                <a:ea typeface="微软雅黑" panose="020B0503020204020204" pitchFamily="34" charset="-122"/>
                <a:sym typeface="Times New Roman" panose="02020603050405020304"/>
              </a:rPr>
              <a:t>Model</a:t>
            </a:r>
            <a:r>
              <a:rPr lang="zh-CN" altLang="en-US" sz="2800" dirty="0">
                <a:solidFill>
                  <a:schemeClr val="bg1"/>
                </a:solidFill>
                <a:latin typeface="微软雅黑" panose="020B0503020204020204" pitchFamily="34" charset="-122"/>
                <a:ea typeface="微软雅黑" panose="020B0503020204020204" pitchFamily="34" charset="-122"/>
                <a:sym typeface="Times New Roman" panose="02020603050405020304"/>
              </a:rPr>
              <a:t>的增删改查，</a:t>
            </a:r>
            <a:r>
              <a:rPr lang="en-US" altLang="zh-CN" sz="2800" dirty="0" err="1">
                <a:solidFill>
                  <a:schemeClr val="bg1"/>
                </a:solidFill>
                <a:latin typeface="微软雅黑" panose="020B0503020204020204" pitchFamily="34" charset="-122"/>
                <a:ea typeface="微软雅黑" panose="020B0503020204020204" pitchFamily="34" charset="-122"/>
                <a:sym typeface="Times New Roman" panose="02020603050405020304"/>
              </a:rPr>
              <a:t>Configurer</a:t>
            </a:r>
            <a:r>
              <a:rPr lang="zh-CN" altLang="en-US" sz="2800" dirty="0">
                <a:solidFill>
                  <a:schemeClr val="bg1"/>
                </a:solidFill>
                <a:latin typeface="微软雅黑" panose="020B0503020204020204" pitchFamily="34" charset="-122"/>
                <a:ea typeface="微软雅黑" panose="020B0503020204020204" pitchFamily="34" charset="-122"/>
                <a:sym typeface="Times New Roman" panose="02020603050405020304"/>
              </a:rPr>
              <a:t>是配置类。</a:t>
            </a:r>
            <a:endParaRPr kumimoji="0" lang="en-US" altLang="zh-CN" sz="28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C76F0E34-EA84-954D-B206-30DD084B6621}"/>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ABE59EC-E734-1443-BAAE-2D5ED107B55A}"/>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029C5CD-977E-C245-81B2-4F081695FE14}"/>
              </a:ext>
            </a:extLst>
          </p:cNvPr>
          <p:cNvPicPr>
            <a:picLocks noChangeAspect="1"/>
          </p:cNvPicPr>
          <p:nvPr/>
        </p:nvPicPr>
        <p:blipFill>
          <a:blip r:embed="rId3"/>
          <a:stretch>
            <a:fillRect/>
          </a:stretch>
        </p:blipFill>
        <p:spPr>
          <a:xfrm>
            <a:off x="6594035" y="2815480"/>
            <a:ext cx="2672822" cy="1841817"/>
          </a:xfrm>
          <a:prstGeom prst="rect">
            <a:avLst/>
          </a:prstGeom>
        </p:spPr>
      </p:pic>
      <p:pic>
        <p:nvPicPr>
          <p:cNvPr id="3" name="Picture 2">
            <a:extLst>
              <a:ext uri="{FF2B5EF4-FFF2-40B4-BE49-F238E27FC236}">
                <a16:creationId xmlns:a16="http://schemas.microsoft.com/office/drawing/2014/main" id="{885C198C-3090-D54C-8796-63E1974F29EC}"/>
              </a:ext>
            </a:extLst>
          </p:cNvPr>
          <p:cNvPicPr>
            <a:picLocks noChangeAspect="1"/>
          </p:cNvPicPr>
          <p:nvPr/>
        </p:nvPicPr>
        <p:blipFill>
          <a:blip r:embed="rId4"/>
          <a:stretch>
            <a:fillRect/>
          </a:stretch>
        </p:blipFill>
        <p:spPr>
          <a:xfrm>
            <a:off x="9945189" y="3335812"/>
            <a:ext cx="1737537" cy="1158358"/>
          </a:xfrm>
          <a:prstGeom prst="rect">
            <a:avLst/>
          </a:prstGeom>
        </p:spPr>
      </p:pic>
      <p:pic>
        <p:nvPicPr>
          <p:cNvPr id="5" name="Picture 4">
            <a:extLst>
              <a:ext uri="{FF2B5EF4-FFF2-40B4-BE49-F238E27FC236}">
                <a16:creationId xmlns:a16="http://schemas.microsoft.com/office/drawing/2014/main" id="{EB77611D-A888-074A-8079-71E8BF3F4314}"/>
              </a:ext>
            </a:extLst>
          </p:cNvPr>
          <p:cNvPicPr>
            <a:picLocks noChangeAspect="1"/>
          </p:cNvPicPr>
          <p:nvPr/>
        </p:nvPicPr>
        <p:blipFill>
          <a:blip r:embed="rId5"/>
          <a:stretch>
            <a:fillRect/>
          </a:stretch>
        </p:blipFill>
        <p:spPr>
          <a:xfrm>
            <a:off x="7360111" y="5128644"/>
            <a:ext cx="1491601" cy="1491601"/>
          </a:xfrm>
          <a:prstGeom prst="rect">
            <a:avLst/>
          </a:prstGeom>
        </p:spPr>
      </p:pic>
      <p:pic>
        <p:nvPicPr>
          <p:cNvPr id="17" name="Picture 16">
            <a:extLst>
              <a:ext uri="{FF2B5EF4-FFF2-40B4-BE49-F238E27FC236}">
                <a16:creationId xmlns:a16="http://schemas.microsoft.com/office/drawing/2014/main" id="{F5C12E00-0E35-6044-AF71-CC11199564CB}"/>
              </a:ext>
            </a:extLst>
          </p:cNvPr>
          <p:cNvPicPr>
            <a:picLocks noChangeAspect="1"/>
          </p:cNvPicPr>
          <p:nvPr/>
        </p:nvPicPr>
        <p:blipFill>
          <a:blip r:embed="rId6"/>
          <a:stretch>
            <a:fillRect/>
          </a:stretch>
        </p:blipFill>
        <p:spPr>
          <a:xfrm>
            <a:off x="3120452" y="3083442"/>
            <a:ext cx="3556000" cy="2082800"/>
          </a:xfrm>
          <a:prstGeom prst="rect">
            <a:avLst/>
          </a:prstGeom>
        </p:spPr>
      </p:pic>
      <p:sp>
        <p:nvSpPr>
          <p:cNvPr id="18" name="TextBox 17">
            <a:extLst>
              <a:ext uri="{FF2B5EF4-FFF2-40B4-BE49-F238E27FC236}">
                <a16:creationId xmlns:a16="http://schemas.microsoft.com/office/drawing/2014/main" id="{BD6431DB-CAD0-0C4F-B4E6-1CD3AD14CAD7}"/>
              </a:ext>
            </a:extLst>
          </p:cNvPr>
          <p:cNvSpPr txBox="1"/>
          <p:nvPr/>
        </p:nvSpPr>
        <p:spPr>
          <a:xfrm>
            <a:off x="3634540" y="4970721"/>
            <a:ext cx="2907014" cy="523220"/>
          </a:xfrm>
          <a:prstGeom prst="rect">
            <a:avLst/>
          </a:prstGeom>
          <a:noFill/>
        </p:spPr>
        <p:txBody>
          <a:bodyPr wrap="none" rtlCol="0">
            <a:spAutoFit/>
          </a:bodyPr>
          <a:lstStyle/>
          <a:p>
            <a:r>
              <a:rPr lang="en-US" sz="2800" dirty="0">
                <a:latin typeface="Microsoft YaHei" panose="020B0503020204020204" pitchFamily="34" charset="-122"/>
                <a:ea typeface="Microsoft YaHei" panose="020B0503020204020204" pitchFamily="34" charset="-122"/>
              </a:rPr>
              <a:t>Spring Data JPA</a:t>
            </a:r>
          </a:p>
        </p:txBody>
      </p:sp>
      <p:sp>
        <p:nvSpPr>
          <p:cNvPr id="19" name="TextBox 18">
            <a:extLst>
              <a:ext uri="{FF2B5EF4-FFF2-40B4-BE49-F238E27FC236}">
                <a16:creationId xmlns:a16="http://schemas.microsoft.com/office/drawing/2014/main" id="{39DFF6E1-CDF9-D54D-99BB-E5A3D828CCD1}"/>
              </a:ext>
            </a:extLst>
          </p:cNvPr>
          <p:cNvSpPr txBox="1"/>
          <p:nvPr/>
        </p:nvSpPr>
        <p:spPr>
          <a:xfrm>
            <a:off x="305460" y="4971242"/>
            <a:ext cx="2033057" cy="523220"/>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800" dirty="0">
                <a:latin typeface="Microsoft YaHei" panose="020B0503020204020204" pitchFamily="34" charset="-122"/>
                <a:ea typeface="Microsoft YaHei" panose="020B0503020204020204" pitchFamily="34" charset="-122"/>
              </a:rPr>
              <a:t>Repository</a:t>
            </a:r>
          </a:p>
        </p:txBody>
      </p:sp>
      <p:sp>
        <p:nvSpPr>
          <p:cNvPr id="20" name="TextBox 19">
            <a:extLst>
              <a:ext uri="{FF2B5EF4-FFF2-40B4-BE49-F238E27FC236}">
                <a16:creationId xmlns:a16="http://schemas.microsoft.com/office/drawing/2014/main" id="{531B38BE-E22A-F74C-A34E-82F89CEF64C0}"/>
              </a:ext>
            </a:extLst>
          </p:cNvPr>
          <p:cNvSpPr txBox="1"/>
          <p:nvPr/>
        </p:nvSpPr>
        <p:spPr>
          <a:xfrm>
            <a:off x="305460" y="4158472"/>
            <a:ext cx="1156086"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2800" dirty="0">
                <a:latin typeface="Microsoft YaHei" panose="020B0503020204020204" pitchFamily="34" charset="-122"/>
                <a:ea typeface="Microsoft YaHei" panose="020B0503020204020204" pitchFamily="34" charset="-122"/>
              </a:rPr>
              <a:t>Entity</a:t>
            </a:r>
          </a:p>
        </p:txBody>
      </p:sp>
      <p:sp>
        <p:nvSpPr>
          <p:cNvPr id="21" name="TextBox 20">
            <a:extLst>
              <a:ext uri="{FF2B5EF4-FFF2-40B4-BE49-F238E27FC236}">
                <a16:creationId xmlns:a16="http://schemas.microsoft.com/office/drawing/2014/main" id="{9F555DAC-863D-E040-A4D9-B239FA4533D3}"/>
              </a:ext>
            </a:extLst>
          </p:cNvPr>
          <p:cNvSpPr txBox="1"/>
          <p:nvPr/>
        </p:nvSpPr>
        <p:spPr>
          <a:xfrm>
            <a:off x="7360111" y="4262944"/>
            <a:ext cx="1640257" cy="461665"/>
          </a:xfrm>
          <a:prstGeom prst="rect">
            <a:avLst/>
          </a:prstGeom>
          <a:noFill/>
        </p:spPr>
        <p:txBody>
          <a:bodyPr wrap="none" rtlCol="0">
            <a:spAutoFit/>
          </a:bodyPr>
          <a:lstStyle/>
          <a:p>
            <a:r>
              <a:rPr lang="en-US" sz="2400" dirty="0">
                <a:latin typeface="Microsoft YaHei" panose="020B0503020204020204" pitchFamily="34" charset="-122"/>
                <a:ea typeface="Microsoft YaHei" panose="020B0503020204020204" pitchFamily="34" charset="-122"/>
              </a:rPr>
              <a:t>Hibernate</a:t>
            </a:r>
          </a:p>
        </p:txBody>
      </p:sp>
      <p:sp>
        <p:nvSpPr>
          <p:cNvPr id="22" name="TextBox 21">
            <a:extLst>
              <a:ext uri="{FF2B5EF4-FFF2-40B4-BE49-F238E27FC236}">
                <a16:creationId xmlns:a16="http://schemas.microsoft.com/office/drawing/2014/main" id="{4320DEEB-32D0-AB41-B055-37CAEB6484EC}"/>
              </a:ext>
            </a:extLst>
          </p:cNvPr>
          <p:cNvSpPr txBox="1"/>
          <p:nvPr/>
        </p:nvSpPr>
        <p:spPr>
          <a:xfrm>
            <a:off x="8756357" y="5621944"/>
            <a:ext cx="2078261" cy="461665"/>
          </a:xfrm>
          <a:prstGeom prst="rect">
            <a:avLst/>
          </a:prstGeom>
          <a:noFill/>
        </p:spPr>
        <p:txBody>
          <a:bodyPr wrap="none" rtlCol="0">
            <a:spAutoFit/>
          </a:bodyPr>
          <a:lstStyle/>
          <a:p>
            <a:r>
              <a:rPr lang="en-US" sz="2400" dirty="0">
                <a:latin typeface="Microsoft YaHei" panose="020B0503020204020204" pitchFamily="34" charset="-122"/>
                <a:ea typeface="Microsoft YaHei" panose="020B0503020204020204" pitchFamily="34" charset="-122"/>
              </a:rPr>
              <a:t>ElasticSearch</a:t>
            </a:r>
          </a:p>
        </p:txBody>
      </p:sp>
      <p:cxnSp>
        <p:nvCxnSpPr>
          <p:cNvPr id="24" name="Straight Arrow Connector 23">
            <a:extLst>
              <a:ext uri="{FF2B5EF4-FFF2-40B4-BE49-F238E27FC236}">
                <a16:creationId xmlns:a16="http://schemas.microsoft.com/office/drawing/2014/main" id="{2ABA3816-D499-3249-8685-BDAB57E4FA54}"/>
              </a:ext>
            </a:extLst>
          </p:cNvPr>
          <p:cNvCxnSpPr/>
          <p:nvPr/>
        </p:nvCxnSpPr>
        <p:spPr>
          <a:xfrm flipV="1">
            <a:off x="6738758" y="4660814"/>
            <a:ext cx="642618" cy="706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DA1ED1C-D28F-E347-A532-DD8926C3A644}"/>
              </a:ext>
            </a:extLst>
          </p:cNvPr>
          <p:cNvCxnSpPr>
            <a:cxnSpLocks/>
          </p:cNvCxnSpPr>
          <p:nvPr/>
        </p:nvCxnSpPr>
        <p:spPr>
          <a:xfrm>
            <a:off x="6717493" y="5350941"/>
            <a:ext cx="642618" cy="5022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D6FEC4C-54EC-AE43-AA8B-8A2C24074FED}"/>
              </a:ext>
            </a:extLst>
          </p:cNvPr>
          <p:cNvCxnSpPr>
            <a:cxnSpLocks/>
          </p:cNvCxnSpPr>
          <p:nvPr/>
        </p:nvCxnSpPr>
        <p:spPr>
          <a:xfrm>
            <a:off x="9164425" y="3910405"/>
            <a:ext cx="6624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36B9AF1-A943-4A4E-935B-2821D99052D9}"/>
              </a:ext>
            </a:extLst>
          </p:cNvPr>
          <p:cNvSpPr txBox="1"/>
          <p:nvPr/>
        </p:nvSpPr>
        <p:spPr>
          <a:xfrm>
            <a:off x="305460" y="5761689"/>
            <a:ext cx="2019848" cy="523220"/>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2800" dirty="0" err="1">
                <a:latin typeface="Microsoft YaHei" panose="020B0503020204020204" pitchFamily="34" charset="-122"/>
                <a:ea typeface="Microsoft YaHei" panose="020B0503020204020204" pitchFamily="34" charset="-122"/>
              </a:rPr>
              <a:t>Configurer</a:t>
            </a:r>
            <a:endParaRPr lang="en-US" sz="2800" dirty="0">
              <a:latin typeface="Microsoft YaHei" panose="020B0503020204020204" pitchFamily="34" charset="-122"/>
              <a:ea typeface="Microsoft YaHei" panose="020B0503020204020204" pitchFamily="34" charset="-122"/>
            </a:endParaRPr>
          </a:p>
        </p:txBody>
      </p:sp>
      <p:sp>
        <p:nvSpPr>
          <p:cNvPr id="32" name="Striped Right Arrow 31">
            <a:extLst>
              <a:ext uri="{FF2B5EF4-FFF2-40B4-BE49-F238E27FC236}">
                <a16:creationId xmlns:a16="http://schemas.microsoft.com/office/drawing/2014/main" id="{95424932-263E-AB47-B49D-59AEA2830041}"/>
              </a:ext>
            </a:extLst>
          </p:cNvPr>
          <p:cNvSpPr/>
          <p:nvPr/>
        </p:nvSpPr>
        <p:spPr>
          <a:xfrm>
            <a:off x="2615609" y="4158472"/>
            <a:ext cx="637954" cy="523220"/>
          </a:xfrm>
          <a:prstGeom prst="striped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fontAlgn="auto"/>
            <a:endParaRPr lang="en-US" noProof="1"/>
          </a:p>
        </p:txBody>
      </p:sp>
      <p:sp>
        <p:nvSpPr>
          <p:cNvPr id="33" name="Rectangle 32">
            <a:extLst>
              <a:ext uri="{FF2B5EF4-FFF2-40B4-BE49-F238E27FC236}">
                <a16:creationId xmlns:a16="http://schemas.microsoft.com/office/drawing/2014/main" id="{FB53B4E6-7BAD-E94F-8695-C6BF8F6CB56C}"/>
              </a:ext>
            </a:extLst>
          </p:cNvPr>
          <p:cNvSpPr/>
          <p:nvPr/>
        </p:nvSpPr>
        <p:spPr>
          <a:xfrm>
            <a:off x="127637" y="3736388"/>
            <a:ext cx="2424178" cy="2883857"/>
          </a:xfrm>
          <a:prstGeom prst="rect">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fontAlgn="auto"/>
            <a:endParaRPr lang="en-US" noProof="1"/>
          </a:p>
        </p:txBody>
      </p:sp>
    </p:spTree>
    <p:extLst>
      <p:ext uri="{BB962C8B-B14F-4D97-AF65-F5344CB8AC3E}">
        <p14:creationId xmlns:p14="http://schemas.microsoft.com/office/powerpoint/2010/main" val="2884486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代码结构</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892846" y="1871100"/>
            <a:ext cx="4104456"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err="1">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Configurer</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Entity</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Persistence</a:t>
            </a:r>
          </a:p>
        </p:txBody>
      </p:sp>
      <p:sp>
        <p:nvSpPr>
          <p:cNvPr id="2" name="Right Arrow 1">
            <a:extLst>
              <a:ext uri="{FF2B5EF4-FFF2-40B4-BE49-F238E27FC236}">
                <a16:creationId xmlns:a16="http://schemas.microsoft.com/office/drawing/2014/main" id="{12DEFFAC-5BCA-214B-BBEA-265F1421EA6E}"/>
              </a:ext>
            </a:extLst>
          </p:cNvPr>
          <p:cNvSpPr/>
          <p:nvPr/>
        </p:nvSpPr>
        <p:spPr>
          <a:xfrm>
            <a:off x="4123309" y="3487478"/>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 name="Rectangle 2">
            <a:extLst>
              <a:ext uri="{FF2B5EF4-FFF2-40B4-BE49-F238E27FC236}">
                <a16:creationId xmlns:a16="http://schemas.microsoft.com/office/drawing/2014/main" id="{B0A7F720-49A2-154C-8EB7-4B2C2A2A255D}"/>
              </a:ext>
            </a:extLst>
          </p:cNvPr>
          <p:cNvSpPr/>
          <p:nvPr/>
        </p:nvSpPr>
        <p:spPr>
          <a:xfrm>
            <a:off x="4960366" y="4526441"/>
            <a:ext cx="2466509" cy="707886"/>
          </a:xfrm>
          <a:prstGeom prst="rect">
            <a:avLst/>
          </a:prstGeom>
        </p:spPr>
        <p:txBody>
          <a:bodyPr wrap="none">
            <a:spAutoFit/>
          </a:bodyPr>
          <a:lstStyle/>
          <a:p>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lang="en-US" sz="4000" dirty="0"/>
          </a:p>
        </p:txBody>
      </p:sp>
      <p:sp>
        <p:nvSpPr>
          <p:cNvPr id="8" name="Can 7">
            <a:extLst>
              <a:ext uri="{FF2B5EF4-FFF2-40B4-BE49-F238E27FC236}">
                <a16:creationId xmlns:a16="http://schemas.microsoft.com/office/drawing/2014/main" id="{B53CEF89-1C4A-F74A-B3D6-09B06802572E}"/>
              </a:ext>
            </a:extLst>
          </p:cNvPr>
          <p:cNvSpPr/>
          <p:nvPr/>
        </p:nvSpPr>
        <p:spPr>
          <a:xfrm>
            <a:off x="5659867" y="2966263"/>
            <a:ext cx="1067505" cy="129717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9" name="组合 27">
            <a:extLst>
              <a:ext uri="{FF2B5EF4-FFF2-40B4-BE49-F238E27FC236}">
                <a16:creationId xmlns:a16="http://schemas.microsoft.com/office/drawing/2014/main" id="{3CF6BD5F-5ADF-954A-9C68-2A7378186158}"/>
              </a:ext>
            </a:extLst>
          </p:cNvPr>
          <p:cNvGrpSpPr/>
          <p:nvPr/>
        </p:nvGrpSpPr>
        <p:grpSpPr>
          <a:xfrm>
            <a:off x="8351647" y="3956440"/>
            <a:ext cx="3273425" cy="2484520"/>
            <a:chOff x="8918575" y="4303912"/>
            <a:chExt cx="3273425" cy="2484520"/>
          </a:xfrm>
        </p:grpSpPr>
        <p:sp>
          <p:nvSpPr>
            <p:cNvPr id="10" name="Rectangle 6">
              <a:extLst>
                <a:ext uri="{FF2B5EF4-FFF2-40B4-BE49-F238E27FC236}">
                  <a16:creationId xmlns:a16="http://schemas.microsoft.com/office/drawing/2014/main" id="{8132AE03-0C74-B54F-AD46-B229885F046D}"/>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7">
              <a:extLst>
                <a:ext uri="{FF2B5EF4-FFF2-40B4-BE49-F238E27FC236}">
                  <a16:creationId xmlns:a16="http://schemas.microsoft.com/office/drawing/2014/main" id="{FECC4F80-C195-2E4E-9463-B5C8CAF29DC9}"/>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8">
              <a:extLst>
                <a:ext uri="{FF2B5EF4-FFF2-40B4-BE49-F238E27FC236}">
                  <a16:creationId xmlns:a16="http://schemas.microsoft.com/office/drawing/2014/main" id="{307B9C60-3EE6-A74B-9F45-2D2CDC06593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9">
              <a:extLst>
                <a:ext uri="{FF2B5EF4-FFF2-40B4-BE49-F238E27FC236}">
                  <a16:creationId xmlns:a16="http://schemas.microsoft.com/office/drawing/2014/main" id="{0CE49937-654A-2341-90DF-D0642F50E1E7}"/>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26C7430A-9A14-C840-9333-56FCB93CF52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DAF6D1F9-5397-0C4E-AD79-2CBAB39F4153}"/>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02353FB2-2B76-8540-8B50-47BCEB5E30FA}"/>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9" name="TextBox 58">
            <a:extLst>
              <a:ext uri="{FF2B5EF4-FFF2-40B4-BE49-F238E27FC236}">
                <a16:creationId xmlns:a16="http://schemas.microsoft.com/office/drawing/2014/main" id="{AF3CDF71-10E4-054F-8BED-EDF7246BDF1E}"/>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0" name="TextBox 25">
            <a:extLst>
              <a:ext uri="{FF2B5EF4-FFF2-40B4-BE49-F238E27FC236}">
                <a16:creationId xmlns:a16="http://schemas.microsoft.com/office/drawing/2014/main" id="{10B734B4-73AA-D84F-ADDD-380329B05A30}"/>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55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缓存及消息服务</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22BAECA8-C69B-CB44-9CC3-A572A4E3A996}"/>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2C1BA42C-74E9-7249-83AC-AE098075353B}"/>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86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缓存</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D34AD7CC-0972-9345-BE48-F8C4E385F30F}"/>
              </a:ext>
            </a:extLst>
          </p:cNvPr>
          <p:cNvSpPr/>
          <p:nvPr/>
        </p:nvSpPr>
        <p:spPr>
          <a:xfrm>
            <a:off x="192996" y="1576824"/>
            <a:ext cx="6050567" cy="906851"/>
          </a:xfrm>
          <a:prstGeom prst="rect">
            <a:avLst/>
          </a:prstGeom>
        </p:spPr>
        <p:txBody>
          <a:bodyPr wrap="none">
            <a:spAutoFit/>
          </a:bodyPr>
          <a:lstStyle/>
          <a:p>
            <a:pPr hangingPunct="0">
              <a:lnSpc>
                <a:spcPct val="150000"/>
              </a:lnSpc>
            </a:pPr>
            <a:r>
              <a:rPr lang="en-US" altLang="zh-CN" sz="4000" dirty="0" err="1">
                <a:solidFill>
                  <a:schemeClr val="bg1"/>
                </a:solidFill>
                <a:latin typeface="微软雅黑" panose="020B0503020204020204" pitchFamily="34" charset="-122"/>
                <a:ea typeface="微软雅黑" panose="020B0503020204020204" pitchFamily="34" charset="-122"/>
                <a:sym typeface="Times New Roman" panose="02020603050405020304"/>
              </a:rPr>
              <a:t>Redis</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 + Aspect</a:t>
            </a: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 实现缓存</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50651D01-8BF0-7245-B706-9C6276AD8033}"/>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3961190A-5872-D04A-8398-6FB140A86252}"/>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TextBox 5">
            <a:extLst>
              <a:ext uri="{FF2B5EF4-FFF2-40B4-BE49-F238E27FC236}">
                <a16:creationId xmlns:a16="http://schemas.microsoft.com/office/drawing/2014/main" id="{D1D3E53F-C92B-F54E-B5EE-EFE4CB0AFC0D}"/>
              </a:ext>
            </a:extLst>
          </p:cNvPr>
          <p:cNvSpPr txBox="1"/>
          <p:nvPr/>
        </p:nvSpPr>
        <p:spPr>
          <a:xfrm>
            <a:off x="735268" y="2731401"/>
            <a:ext cx="4104456"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err="1">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Configurer</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Aspect</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Cache</a:t>
            </a:r>
          </a:p>
        </p:txBody>
      </p:sp>
      <p:sp>
        <p:nvSpPr>
          <p:cNvPr id="18" name="Right Arrow 17">
            <a:extLst>
              <a:ext uri="{FF2B5EF4-FFF2-40B4-BE49-F238E27FC236}">
                <a16:creationId xmlns:a16="http://schemas.microsoft.com/office/drawing/2014/main" id="{246FD33D-AF76-5943-96E4-B2F023CDBA32}"/>
              </a:ext>
            </a:extLst>
          </p:cNvPr>
          <p:cNvSpPr/>
          <p:nvPr/>
        </p:nvSpPr>
        <p:spPr>
          <a:xfrm>
            <a:off x="3965731" y="4347779"/>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9" name="Rectangle 18">
            <a:extLst>
              <a:ext uri="{FF2B5EF4-FFF2-40B4-BE49-F238E27FC236}">
                <a16:creationId xmlns:a16="http://schemas.microsoft.com/office/drawing/2014/main" id="{AC891797-970B-8E44-B720-B93F3904F72F}"/>
              </a:ext>
            </a:extLst>
          </p:cNvPr>
          <p:cNvSpPr/>
          <p:nvPr/>
        </p:nvSpPr>
        <p:spPr>
          <a:xfrm>
            <a:off x="5340103" y="5492498"/>
            <a:ext cx="1498039" cy="707886"/>
          </a:xfrm>
          <a:prstGeom prst="rect">
            <a:avLst/>
          </a:prstGeom>
        </p:spPr>
        <p:txBody>
          <a:bodyPr wrap="none">
            <a:spAutoFit/>
          </a:bodyPr>
          <a:lstStyle/>
          <a:p>
            <a:r>
              <a:rPr lang="en-US" altLang="zh-CN" sz="4000" dirty="0" err="1">
                <a:solidFill>
                  <a:schemeClr val="bg1"/>
                </a:solidFill>
                <a:latin typeface="微软雅黑" panose="020B0503020204020204" pitchFamily="34" charset="-122"/>
                <a:ea typeface="微软雅黑" panose="020B0503020204020204" pitchFamily="34" charset="-122"/>
                <a:sym typeface="Times New Roman" panose="02020603050405020304"/>
              </a:rPr>
              <a:t>Redis</a:t>
            </a:r>
            <a:endParaRPr lang="en-US" sz="4000" dirty="0"/>
          </a:p>
        </p:txBody>
      </p:sp>
      <p:sp>
        <p:nvSpPr>
          <p:cNvPr id="20" name="Can 19">
            <a:extLst>
              <a:ext uri="{FF2B5EF4-FFF2-40B4-BE49-F238E27FC236}">
                <a16:creationId xmlns:a16="http://schemas.microsoft.com/office/drawing/2014/main" id="{4B62A60D-172C-A84F-BA5A-D4AB8184984F}"/>
              </a:ext>
            </a:extLst>
          </p:cNvPr>
          <p:cNvSpPr/>
          <p:nvPr/>
        </p:nvSpPr>
        <p:spPr>
          <a:xfrm>
            <a:off x="5502289" y="3826564"/>
            <a:ext cx="1067505" cy="129717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21" name="组合 27">
            <a:extLst>
              <a:ext uri="{FF2B5EF4-FFF2-40B4-BE49-F238E27FC236}">
                <a16:creationId xmlns:a16="http://schemas.microsoft.com/office/drawing/2014/main" id="{FD9B53A2-19A5-CE43-963E-B8F1A3F2C52F}"/>
              </a:ext>
            </a:extLst>
          </p:cNvPr>
          <p:cNvGrpSpPr/>
          <p:nvPr/>
        </p:nvGrpSpPr>
        <p:grpSpPr>
          <a:xfrm>
            <a:off x="8351647" y="3956440"/>
            <a:ext cx="3273425" cy="2484520"/>
            <a:chOff x="8918575" y="4303912"/>
            <a:chExt cx="3273425" cy="2484520"/>
          </a:xfrm>
        </p:grpSpPr>
        <p:sp>
          <p:nvSpPr>
            <p:cNvPr id="22" name="Rectangle 6">
              <a:extLst>
                <a:ext uri="{FF2B5EF4-FFF2-40B4-BE49-F238E27FC236}">
                  <a16:creationId xmlns:a16="http://schemas.microsoft.com/office/drawing/2014/main" id="{3DEB98C8-2D30-3345-AF47-997BD10A707D}"/>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7">
              <a:extLst>
                <a:ext uri="{FF2B5EF4-FFF2-40B4-BE49-F238E27FC236}">
                  <a16:creationId xmlns:a16="http://schemas.microsoft.com/office/drawing/2014/main" id="{B6337856-EAC3-F84F-8528-44D30EA4E39A}"/>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8">
              <a:extLst>
                <a:ext uri="{FF2B5EF4-FFF2-40B4-BE49-F238E27FC236}">
                  <a16:creationId xmlns:a16="http://schemas.microsoft.com/office/drawing/2014/main" id="{099B0722-03C8-1642-B1BE-BF6B2ECC8082}"/>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9">
              <a:extLst>
                <a:ext uri="{FF2B5EF4-FFF2-40B4-BE49-F238E27FC236}">
                  <a16:creationId xmlns:a16="http://schemas.microsoft.com/office/drawing/2014/main" id="{25982083-C87B-594A-AA01-DFB36B1FE3D0}"/>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10">
              <a:extLst>
                <a:ext uri="{FF2B5EF4-FFF2-40B4-BE49-F238E27FC236}">
                  <a16:creationId xmlns:a16="http://schemas.microsoft.com/office/drawing/2014/main" id="{A9B9EB9F-2069-9E49-9245-0D3161BF29BA}"/>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11">
              <a:extLst>
                <a:ext uri="{FF2B5EF4-FFF2-40B4-BE49-F238E27FC236}">
                  <a16:creationId xmlns:a16="http://schemas.microsoft.com/office/drawing/2014/main" id="{D8D7411B-D967-B249-8687-7865F9B7FDC7}"/>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12">
              <a:extLst>
                <a:ext uri="{FF2B5EF4-FFF2-40B4-BE49-F238E27FC236}">
                  <a16:creationId xmlns:a16="http://schemas.microsoft.com/office/drawing/2014/main" id="{8C55730A-E8BD-0F44-89CD-6798FC53EE25}"/>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7474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消息服务</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
            <a:extLst>
              <a:ext uri="{FF2B5EF4-FFF2-40B4-BE49-F238E27FC236}">
                <a16:creationId xmlns:a16="http://schemas.microsoft.com/office/drawing/2014/main" id="{DB2D3756-4956-514F-AF1C-0FD0C03AD401}"/>
              </a:ext>
            </a:extLst>
          </p:cNvPr>
          <p:cNvSpPr txBox="1"/>
          <p:nvPr/>
        </p:nvSpPr>
        <p:spPr>
          <a:xfrm>
            <a:off x="757693" y="1576824"/>
            <a:ext cx="6387385" cy="11079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JMS: ActiveMQ</a:t>
            </a:r>
          </a:p>
        </p:txBody>
      </p:sp>
      <p:sp>
        <p:nvSpPr>
          <p:cNvPr id="15" name="TextBox 58">
            <a:extLst>
              <a:ext uri="{FF2B5EF4-FFF2-40B4-BE49-F238E27FC236}">
                <a16:creationId xmlns:a16="http://schemas.microsoft.com/office/drawing/2014/main" id="{D34BF4E1-A6C2-ED47-BA3C-1730F547FA14}"/>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8B374C0D-D1DD-9B4E-B5A8-A55E22BC6730}"/>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TextBox 5">
            <a:extLst>
              <a:ext uri="{FF2B5EF4-FFF2-40B4-BE49-F238E27FC236}">
                <a16:creationId xmlns:a16="http://schemas.microsoft.com/office/drawing/2014/main" id="{ED86D752-ADD7-094B-9F0A-6B657640BB36}"/>
              </a:ext>
            </a:extLst>
          </p:cNvPr>
          <p:cNvSpPr txBox="1"/>
          <p:nvPr/>
        </p:nvSpPr>
        <p:spPr>
          <a:xfrm>
            <a:off x="735268" y="2731401"/>
            <a:ext cx="4104456" cy="28623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err="1">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Configurer</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Publisher</a:t>
            </a:r>
            <a:endPar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Subscription</a:t>
            </a:r>
          </a:p>
        </p:txBody>
      </p:sp>
      <p:sp>
        <p:nvSpPr>
          <p:cNvPr id="18" name="Right Arrow 17">
            <a:extLst>
              <a:ext uri="{FF2B5EF4-FFF2-40B4-BE49-F238E27FC236}">
                <a16:creationId xmlns:a16="http://schemas.microsoft.com/office/drawing/2014/main" id="{81BC8BDF-1259-A749-BCE3-4DBE48D623A1}"/>
              </a:ext>
            </a:extLst>
          </p:cNvPr>
          <p:cNvSpPr/>
          <p:nvPr/>
        </p:nvSpPr>
        <p:spPr>
          <a:xfrm>
            <a:off x="3965731" y="4347779"/>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9" name="Rectangle 18">
            <a:extLst>
              <a:ext uri="{FF2B5EF4-FFF2-40B4-BE49-F238E27FC236}">
                <a16:creationId xmlns:a16="http://schemas.microsoft.com/office/drawing/2014/main" id="{7C95AFCC-CE82-084A-9DCE-20BC51B95309}"/>
              </a:ext>
            </a:extLst>
          </p:cNvPr>
          <p:cNvSpPr/>
          <p:nvPr/>
        </p:nvSpPr>
        <p:spPr>
          <a:xfrm>
            <a:off x="4883474" y="5239778"/>
            <a:ext cx="2606739" cy="707886"/>
          </a:xfrm>
          <a:prstGeom prst="rect">
            <a:avLst/>
          </a:prstGeom>
        </p:spPr>
        <p:txBody>
          <a:bodyPr wrap="none">
            <a:spAutoFit/>
          </a:bodyPr>
          <a:lstStyle/>
          <a:p>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ActiveMQ</a:t>
            </a:r>
            <a:endParaRPr lang="en-US" sz="4000" dirty="0"/>
          </a:p>
        </p:txBody>
      </p:sp>
      <p:sp>
        <p:nvSpPr>
          <p:cNvPr id="20" name="Can 19">
            <a:extLst>
              <a:ext uri="{FF2B5EF4-FFF2-40B4-BE49-F238E27FC236}">
                <a16:creationId xmlns:a16="http://schemas.microsoft.com/office/drawing/2014/main" id="{DA2C4583-574C-7A45-877B-AB76116F2C90}"/>
              </a:ext>
            </a:extLst>
          </p:cNvPr>
          <p:cNvSpPr/>
          <p:nvPr/>
        </p:nvSpPr>
        <p:spPr>
          <a:xfrm rot="5400000">
            <a:off x="5809521" y="3489281"/>
            <a:ext cx="661123" cy="2076600"/>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21" name="组合 27">
            <a:extLst>
              <a:ext uri="{FF2B5EF4-FFF2-40B4-BE49-F238E27FC236}">
                <a16:creationId xmlns:a16="http://schemas.microsoft.com/office/drawing/2014/main" id="{E9302FB8-E7C3-2548-AEFA-43B57BFB7C7E}"/>
              </a:ext>
            </a:extLst>
          </p:cNvPr>
          <p:cNvGrpSpPr/>
          <p:nvPr/>
        </p:nvGrpSpPr>
        <p:grpSpPr>
          <a:xfrm>
            <a:off x="8351647" y="3956440"/>
            <a:ext cx="3273425" cy="2484520"/>
            <a:chOff x="8918575" y="4303912"/>
            <a:chExt cx="3273425" cy="2484520"/>
          </a:xfrm>
        </p:grpSpPr>
        <p:sp>
          <p:nvSpPr>
            <p:cNvPr id="22" name="Rectangle 6">
              <a:extLst>
                <a:ext uri="{FF2B5EF4-FFF2-40B4-BE49-F238E27FC236}">
                  <a16:creationId xmlns:a16="http://schemas.microsoft.com/office/drawing/2014/main" id="{A273A7DA-16F1-3A46-B099-3C13624D6541}"/>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7">
              <a:extLst>
                <a:ext uri="{FF2B5EF4-FFF2-40B4-BE49-F238E27FC236}">
                  <a16:creationId xmlns:a16="http://schemas.microsoft.com/office/drawing/2014/main" id="{6935CA14-7AF5-324C-A397-E77AE6803CD7}"/>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8">
              <a:extLst>
                <a:ext uri="{FF2B5EF4-FFF2-40B4-BE49-F238E27FC236}">
                  <a16:creationId xmlns:a16="http://schemas.microsoft.com/office/drawing/2014/main" id="{3B231A8F-7AD9-6F4A-9962-2A463504A64B}"/>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9">
              <a:extLst>
                <a:ext uri="{FF2B5EF4-FFF2-40B4-BE49-F238E27FC236}">
                  <a16:creationId xmlns:a16="http://schemas.microsoft.com/office/drawing/2014/main" id="{33678FB9-0653-8E4C-9780-87B78B022D70}"/>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Freeform 10">
              <a:extLst>
                <a:ext uri="{FF2B5EF4-FFF2-40B4-BE49-F238E27FC236}">
                  <a16:creationId xmlns:a16="http://schemas.microsoft.com/office/drawing/2014/main" id="{074C72E1-E95F-6842-9BCC-673D2FF60598}"/>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Freeform 11">
              <a:extLst>
                <a:ext uri="{FF2B5EF4-FFF2-40B4-BE49-F238E27FC236}">
                  <a16:creationId xmlns:a16="http://schemas.microsoft.com/office/drawing/2014/main" id="{75D88CB5-4309-0641-BCAF-B22F2214B668}"/>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Freeform 12">
              <a:extLst>
                <a:ext uri="{FF2B5EF4-FFF2-40B4-BE49-F238E27FC236}">
                  <a16:creationId xmlns:a16="http://schemas.microsoft.com/office/drawing/2014/main" id="{A5851A77-23E6-D14C-B51B-11EBC4B19F4D}"/>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713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代码阅读提示</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DF75E8FF-129C-B84C-9FCD-333A6F0A61C4}"/>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259CC330-7D55-1E4D-ABC8-DC85A62563A8}"/>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829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代码结构</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892846" y="1871100"/>
            <a:ext cx="4104456"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Templates</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Controller</a:t>
            </a: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Proxy</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Model</a:t>
            </a:r>
          </a:p>
        </p:txBody>
      </p:sp>
      <p:sp>
        <p:nvSpPr>
          <p:cNvPr id="2" name="Right Arrow 1">
            <a:extLst>
              <a:ext uri="{FF2B5EF4-FFF2-40B4-BE49-F238E27FC236}">
                <a16:creationId xmlns:a16="http://schemas.microsoft.com/office/drawing/2014/main" id="{12DEFFAC-5BCA-214B-BBEA-265F1421EA6E}"/>
              </a:ext>
            </a:extLst>
          </p:cNvPr>
          <p:cNvSpPr/>
          <p:nvPr/>
        </p:nvSpPr>
        <p:spPr>
          <a:xfrm>
            <a:off x="4123309" y="3487478"/>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 name="Rectangle 2">
            <a:extLst>
              <a:ext uri="{FF2B5EF4-FFF2-40B4-BE49-F238E27FC236}">
                <a16:creationId xmlns:a16="http://schemas.microsoft.com/office/drawing/2014/main" id="{B0A7F720-49A2-154C-8EB7-4B2C2A2A255D}"/>
              </a:ext>
            </a:extLst>
          </p:cNvPr>
          <p:cNvSpPr/>
          <p:nvPr/>
        </p:nvSpPr>
        <p:spPr>
          <a:xfrm>
            <a:off x="4960366" y="4526441"/>
            <a:ext cx="2466509" cy="707886"/>
          </a:xfrm>
          <a:prstGeom prst="rect">
            <a:avLst/>
          </a:prstGeom>
        </p:spPr>
        <p:txBody>
          <a:bodyPr wrap="none">
            <a:spAutoFit/>
          </a:bodyPr>
          <a:lstStyle/>
          <a:p>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lang="en-US" sz="4000" dirty="0"/>
          </a:p>
        </p:txBody>
      </p:sp>
      <p:sp>
        <p:nvSpPr>
          <p:cNvPr id="8" name="Can 7">
            <a:extLst>
              <a:ext uri="{FF2B5EF4-FFF2-40B4-BE49-F238E27FC236}">
                <a16:creationId xmlns:a16="http://schemas.microsoft.com/office/drawing/2014/main" id="{B53CEF89-1C4A-F74A-B3D6-09B06802572E}"/>
              </a:ext>
            </a:extLst>
          </p:cNvPr>
          <p:cNvSpPr/>
          <p:nvPr/>
        </p:nvSpPr>
        <p:spPr>
          <a:xfrm>
            <a:off x="5659867" y="2966263"/>
            <a:ext cx="1067505" cy="129717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9" name="组合 27">
            <a:extLst>
              <a:ext uri="{FF2B5EF4-FFF2-40B4-BE49-F238E27FC236}">
                <a16:creationId xmlns:a16="http://schemas.microsoft.com/office/drawing/2014/main" id="{3CF6BD5F-5ADF-954A-9C68-2A7378186158}"/>
              </a:ext>
            </a:extLst>
          </p:cNvPr>
          <p:cNvGrpSpPr/>
          <p:nvPr/>
        </p:nvGrpSpPr>
        <p:grpSpPr>
          <a:xfrm>
            <a:off x="8351647" y="3956440"/>
            <a:ext cx="3273425" cy="2484520"/>
            <a:chOff x="8918575" y="4303912"/>
            <a:chExt cx="3273425" cy="2484520"/>
          </a:xfrm>
        </p:grpSpPr>
        <p:sp>
          <p:nvSpPr>
            <p:cNvPr id="10" name="Rectangle 6">
              <a:extLst>
                <a:ext uri="{FF2B5EF4-FFF2-40B4-BE49-F238E27FC236}">
                  <a16:creationId xmlns:a16="http://schemas.microsoft.com/office/drawing/2014/main" id="{8132AE03-0C74-B54F-AD46-B229885F046D}"/>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7">
              <a:extLst>
                <a:ext uri="{FF2B5EF4-FFF2-40B4-BE49-F238E27FC236}">
                  <a16:creationId xmlns:a16="http://schemas.microsoft.com/office/drawing/2014/main" id="{FECC4F80-C195-2E4E-9463-B5C8CAF29DC9}"/>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8">
              <a:extLst>
                <a:ext uri="{FF2B5EF4-FFF2-40B4-BE49-F238E27FC236}">
                  <a16:creationId xmlns:a16="http://schemas.microsoft.com/office/drawing/2014/main" id="{307B9C60-3EE6-A74B-9F45-2D2CDC06593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9">
              <a:extLst>
                <a:ext uri="{FF2B5EF4-FFF2-40B4-BE49-F238E27FC236}">
                  <a16:creationId xmlns:a16="http://schemas.microsoft.com/office/drawing/2014/main" id="{0CE49937-654A-2341-90DF-D0642F50E1E7}"/>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26C7430A-9A14-C840-9333-56FCB93CF52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DAF6D1F9-5397-0C4E-AD79-2CBAB39F4153}"/>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02353FB2-2B76-8540-8B50-47BCEB5E30FA}"/>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9" name="TextBox 58">
            <a:extLst>
              <a:ext uri="{FF2B5EF4-FFF2-40B4-BE49-F238E27FC236}">
                <a16:creationId xmlns:a16="http://schemas.microsoft.com/office/drawing/2014/main" id="{AF3CDF71-10E4-054F-8BED-EDF7246BDF1E}"/>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0" name="TextBox 25">
            <a:extLst>
              <a:ext uri="{FF2B5EF4-FFF2-40B4-BE49-F238E27FC236}">
                <a16:creationId xmlns:a16="http://schemas.microsoft.com/office/drawing/2014/main" id="{10B734B4-73AA-D84F-ADDD-380329B05A30}"/>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7286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098" name="文本框 11">
            <a:extLst>
              <a:ext uri="{FF2B5EF4-FFF2-40B4-BE49-F238E27FC236}">
                <a16:creationId xmlns:a16="http://schemas.microsoft.com/office/drawing/2014/main" id="{9167A3B7-0419-4549-A5F5-3F8793EAE44C}"/>
              </a:ext>
            </a:extLst>
          </p:cNvPr>
          <p:cNvSpPr txBox="1">
            <a:spLocks noChangeArrowheads="1"/>
          </p:cNvSpPr>
          <p:nvPr/>
        </p:nvSpPr>
        <p:spPr bwMode="auto">
          <a:xfrm>
            <a:off x="841655" y="3325605"/>
            <a:ext cx="1390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王海良</a:t>
            </a:r>
          </a:p>
        </p:txBody>
      </p:sp>
      <p:sp>
        <p:nvSpPr>
          <p:cNvPr id="10" name="TextBox 9">
            <a:extLst>
              <a:ext uri="{FF2B5EF4-FFF2-40B4-BE49-F238E27FC236}">
                <a16:creationId xmlns:a16="http://schemas.microsoft.com/office/drawing/2014/main" id="{D00888BB-A856-2F4C-9272-3CB95BA3929A}"/>
              </a:ext>
            </a:extLst>
          </p:cNvPr>
          <p:cNvSpPr txBox="1"/>
          <p:nvPr/>
        </p:nvSpPr>
        <p:spPr>
          <a:xfrm>
            <a:off x="841655" y="3994961"/>
            <a:ext cx="395332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主讲老师</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华夏春松联合创始人</a:t>
            </a:r>
            <a:r>
              <a:rPr lang="en-US" altLang="zh-CN" dirty="0">
                <a:solidFill>
                  <a:schemeClr val="bg1"/>
                </a:solidFill>
                <a:latin typeface="微软雅黑" panose="020B0503020204020204" pitchFamily="34" charset="-122"/>
                <a:ea typeface="微软雅黑" panose="020B0503020204020204" pitchFamily="34" charset="-122"/>
              </a:rPr>
              <a:t>&amp;CEO</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24F8488-FA06-D144-82BA-B9DAB1891EEC}"/>
              </a:ext>
            </a:extLst>
          </p:cNvPr>
          <p:cNvSpPr txBox="1"/>
          <p:nvPr/>
        </p:nvSpPr>
        <p:spPr>
          <a:xfrm>
            <a:off x="723737" y="2073340"/>
            <a:ext cx="3570208" cy="769441"/>
          </a:xfrm>
          <a:prstGeom prst="rect">
            <a:avLst/>
          </a:prstGeom>
          <a:noFill/>
        </p:spPr>
        <p:txBody>
          <a:bodyPr wrap="non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项目源码讲解</a:t>
            </a: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2" name="矩形 35">
            <a:extLst>
              <a:ext uri="{FF2B5EF4-FFF2-40B4-BE49-F238E27FC236}">
                <a16:creationId xmlns:a16="http://schemas.microsoft.com/office/drawing/2014/main" id="{4513DE40-510F-3044-B7CA-64073B7524D2}"/>
              </a:ext>
            </a:extLst>
          </p:cNvPr>
          <p:cNvSpPr/>
          <p:nvPr/>
        </p:nvSpPr>
        <p:spPr>
          <a:xfrm>
            <a:off x="788217" y="375889"/>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春松客服大讲堂</a:t>
            </a:r>
          </a:p>
        </p:txBody>
      </p:sp>
      <p:sp>
        <p:nvSpPr>
          <p:cNvPr id="13" name="Rectangle 1">
            <a:extLst>
              <a:ext uri="{FF2B5EF4-FFF2-40B4-BE49-F238E27FC236}">
                <a16:creationId xmlns:a16="http://schemas.microsoft.com/office/drawing/2014/main" id="{2783A392-FB5C-4DBB-8B6D-E822AB6FB32A}"/>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5C182D0D-7D22-4B76-AC00-E6F8F50495D9}"/>
              </a:ext>
            </a:extLst>
          </p:cNvPr>
          <p:cNvPicPr>
            <a:picLocks noChangeAspect="1"/>
          </p:cNvPicPr>
          <p:nvPr/>
        </p:nvPicPr>
        <p:blipFill>
          <a:blip r:embed="rId5"/>
          <a:stretch>
            <a:fillRect/>
          </a:stretch>
        </p:blipFill>
        <p:spPr>
          <a:xfrm>
            <a:off x="5403272" y="4092575"/>
            <a:ext cx="6237171" cy="1651695"/>
          </a:xfrm>
          <a:prstGeom prst="rect">
            <a:avLst/>
          </a:prstGeom>
        </p:spPr>
      </p:pic>
      <p:sp>
        <p:nvSpPr>
          <p:cNvPr id="17" name="矩形 16">
            <a:extLst>
              <a:ext uri="{FF2B5EF4-FFF2-40B4-BE49-F238E27FC236}">
                <a16:creationId xmlns:a16="http://schemas.microsoft.com/office/drawing/2014/main" id="{AF577DA9-BE87-4029-A707-9835EF7582F7}"/>
              </a:ext>
            </a:extLst>
          </p:cNvPr>
          <p:cNvSpPr/>
          <p:nvPr/>
        </p:nvSpPr>
        <p:spPr>
          <a:xfrm>
            <a:off x="788217" y="1157865"/>
            <a:ext cx="8431530" cy="584775"/>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32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grpSp>
        <p:nvGrpSpPr>
          <p:cNvPr id="18" name="组合 17">
            <a:extLst>
              <a:ext uri="{FF2B5EF4-FFF2-40B4-BE49-F238E27FC236}">
                <a16:creationId xmlns:a16="http://schemas.microsoft.com/office/drawing/2014/main" id="{36CCF2A7-5E15-470A-B250-E02235778F65}"/>
              </a:ext>
            </a:extLst>
          </p:cNvPr>
          <p:cNvGrpSpPr/>
          <p:nvPr/>
        </p:nvGrpSpPr>
        <p:grpSpPr>
          <a:xfrm>
            <a:off x="603987" y="4552346"/>
            <a:ext cx="3675429" cy="1756365"/>
            <a:chOff x="603987" y="4552346"/>
            <a:chExt cx="3675429" cy="1756365"/>
          </a:xfrm>
        </p:grpSpPr>
        <p:pic>
          <p:nvPicPr>
            <p:cNvPr id="19" name="图片 18">
              <a:extLst>
                <a:ext uri="{FF2B5EF4-FFF2-40B4-BE49-F238E27FC236}">
                  <a16:creationId xmlns:a16="http://schemas.microsoft.com/office/drawing/2014/main" id="{7FEE8869-F686-44CA-8CA7-7B114E9D63E2}"/>
                </a:ext>
              </a:extLst>
            </p:cNvPr>
            <p:cNvPicPr>
              <a:picLocks noChangeAspect="1"/>
            </p:cNvPicPr>
            <p:nvPr/>
          </p:nvPicPr>
          <p:blipFill>
            <a:blip r:embed="rId6"/>
            <a:stretch>
              <a:fillRect/>
            </a:stretch>
          </p:blipFill>
          <p:spPr>
            <a:xfrm>
              <a:off x="1833402" y="4552346"/>
              <a:ext cx="1109019" cy="1109019"/>
            </a:xfrm>
            <a:prstGeom prst="rect">
              <a:avLst/>
            </a:prstGeom>
          </p:spPr>
        </p:pic>
        <p:sp>
          <p:nvSpPr>
            <p:cNvPr id="20" name="文本框 11">
              <a:extLst>
                <a:ext uri="{FF2B5EF4-FFF2-40B4-BE49-F238E27FC236}">
                  <a16:creationId xmlns:a16="http://schemas.microsoft.com/office/drawing/2014/main" id="{4C795B53-2D89-4AE6-B04C-67D1E32D0125}"/>
                </a:ext>
              </a:extLst>
            </p:cNvPr>
            <p:cNvSpPr txBox="1">
              <a:spLocks noChangeArrowheads="1"/>
            </p:cNvSpPr>
            <p:nvPr/>
          </p:nvSpPr>
          <p:spPr bwMode="auto">
            <a:xfrm>
              <a:off x="603987" y="5709013"/>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21" name="文本框 20">
              <a:extLst>
                <a:ext uri="{FF2B5EF4-FFF2-40B4-BE49-F238E27FC236}">
                  <a16:creationId xmlns:a16="http://schemas.microsoft.com/office/drawing/2014/main" id="{0CCF4795-4859-4971-9E80-5DBA5172FBB5}"/>
                </a:ext>
              </a:extLst>
            </p:cNvPr>
            <p:cNvSpPr txBox="1">
              <a:spLocks noChangeArrowheads="1"/>
            </p:cNvSpPr>
            <p:nvPr/>
          </p:nvSpPr>
          <p:spPr bwMode="auto">
            <a:xfrm>
              <a:off x="772628" y="6047101"/>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grpSp>
    </p:spTree>
    <p:custDataLst>
      <p:tags r:id="rId1"/>
    </p:custDataLst>
    <p:extLst>
      <p:ext uri="{BB962C8B-B14F-4D97-AF65-F5344CB8AC3E}">
        <p14:creationId xmlns:p14="http://schemas.microsoft.com/office/powerpoint/2010/main" val="3444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文本框 11">
            <a:extLst>
              <a:ext uri="{FF2B5EF4-FFF2-40B4-BE49-F238E27FC236}">
                <a16:creationId xmlns:a16="http://schemas.microsoft.com/office/drawing/2014/main" id="{CDB145E7-A526-47D2-AF61-A611085D9464}"/>
              </a:ext>
            </a:extLst>
          </p:cNvPr>
          <p:cNvSpPr txBox="1">
            <a:spLocks noChangeArrowheads="1"/>
          </p:cNvSpPr>
          <p:nvPr/>
        </p:nvSpPr>
        <p:spPr bwMode="auto">
          <a:xfrm>
            <a:off x="2834080" y="494312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公众号</a:t>
            </a:r>
          </a:p>
        </p:txBody>
      </p:sp>
      <p:pic>
        <p:nvPicPr>
          <p:cNvPr id="10" name="图片 12" descr="qrcode_for_gh_1853b7a9c17e_344">
            <a:extLst>
              <a:ext uri="{FF2B5EF4-FFF2-40B4-BE49-F238E27FC236}">
                <a16:creationId xmlns:a16="http://schemas.microsoft.com/office/drawing/2014/main" id="{D344782B-07DA-474C-943E-123E0E29395D}"/>
              </a:ext>
            </a:extLst>
          </p:cNvPr>
          <p:cNvPicPr>
            <a:picLocks noChangeAspect="1" noChangeArrowheads="1"/>
          </p:cNvPicPr>
          <p:nvPr/>
        </p:nvPicPr>
        <p:blipFill>
          <a:blip r:embed="rId5" cstate="print"/>
          <a:srcRect/>
          <a:stretch>
            <a:fillRect/>
          </a:stretch>
        </p:blipFill>
        <p:spPr bwMode="auto">
          <a:xfrm>
            <a:off x="3756418" y="3247670"/>
            <a:ext cx="16605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6" descr="未标题-1_03">
            <a:extLst>
              <a:ext uri="{FF2B5EF4-FFF2-40B4-BE49-F238E27FC236}">
                <a16:creationId xmlns:a16="http://schemas.microsoft.com/office/drawing/2014/main" id="{C175D7E3-5E44-430A-B6CD-1B8D5B91180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60825" y="454025"/>
            <a:ext cx="40703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7FC27D1A-CA52-436B-AFFC-3D32EFEA852B}"/>
              </a:ext>
            </a:extLst>
          </p:cNvPr>
          <p:cNvSpPr/>
          <p:nvPr/>
        </p:nvSpPr>
        <p:spPr>
          <a:xfrm>
            <a:off x="2306955" y="1901190"/>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algn="ct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sp>
        <p:nvSpPr>
          <p:cNvPr id="13" name="Rectangle 1">
            <a:extLst>
              <a:ext uri="{FF2B5EF4-FFF2-40B4-BE49-F238E27FC236}">
                <a16:creationId xmlns:a16="http://schemas.microsoft.com/office/drawing/2014/main" id="{D3807EC9-99F0-4AF4-A335-9943A507B329}"/>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96A9AF36-A8C3-42A6-AE6B-62D02B5430FB}"/>
              </a:ext>
            </a:extLst>
          </p:cNvPr>
          <p:cNvPicPr>
            <a:picLocks noChangeAspect="1"/>
          </p:cNvPicPr>
          <p:nvPr/>
        </p:nvPicPr>
        <p:blipFill>
          <a:blip r:embed="rId7"/>
          <a:stretch>
            <a:fillRect/>
          </a:stretch>
        </p:blipFill>
        <p:spPr>
          <a:xfrm>
            <a:off x="7141607" y="3231001"/>
            <a:ext cx="1695450" cy="1695450"/>
          </a:xfrm>
          <a:prstGeom prst="rect">
            <a:avLst/>
          </a:prstGeom>
        </p:spPr>
      </p:pic>
      <p:sp>
        <p:nvSpPr>
          <p:cNvPr id="15" name="文本框 11">
            <a:extLst>
              <a:ext uri="{FF2B5EF4-FFF2-40B4-BE49-F238E27FC236}">
                <a16:creationId xmlns:a16="http://schemas.microsoft.com/office/drawing/2014/main" id="{5EA1895E-D533-43D4-99F1-EC9D6C7EE72C}"/>
              </a:ext>
            </a:extLst>
          </p:cNvPr>
          <p:cNvSpPr txBox="1">
            <a:spLocks noChangeArrowheads="1"/>
          </p:cNvSpPr>
          <p:nvPr/>
        </p:nvSpPr>
        <p:spPr bwMode="auto">
          <a:xfrm>
            <a:off x="6247105" y="493055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16" name="文本框 11">
            <a:extLst>
              <a:ext uri="{FF2B5EF4-FFF2-40B4-BE49-F238E27FC236}">
                <a16:creationId xmlns:a16="http://schemas.microsoft.com/office/drawing/2014/main" id="{F166D225-C12E-41B7-AA47-98F10167EBDF}"/>
              </a:ext>
            </a:extLst>
          </p:cNvPr>
          <p:cNvSpPr txBox="1">
            <a:spLocks noChangeArrowheads="1"/>
          </p:cNvSpPr>
          <p:nvPr/>
        </p:nvSpPr>
        <p:spPr bwMode="auto">
          <a:xfrm>
            <a:off x="2833286"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最新更新，动态</a:t>
            </a:r>
          </a:p>
        </p:txBody>
      </p:sp>
      <p:sp>
        <p:nvSpPr>
          <p:cNvPr id="17" name="文本框 16">
            <a:extLst>
              <a:ext uri="{FF2B5EF4-FFF2-40B4-BE49-F238E27FC236}">
                <a16:creationId xmlns:a16="http://schemas.microsoft.com/office/drawing/2014/main" id="{F2E7EA8E-81FD-427A-B58D-0DEF0FAC8154}"/>
              </a:ext>
            </a:extLst>
          </p:cNvPr>
          <p:cNvSpPr txBox="1">
            <a:spLocks noChangeArrowheads="1"/>
          </p:cNvSpPr>
          <p:nvPr/>
        </p:nvSpPr>
        <p:spPr bwMode="auto">
          <a:xfrm>
            <a:off x="6185931"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spTree>
    <p:custDataLst>
      <p:tags r:id="rId1"/>
    </p:custDataLst>
    <p:extLst>
      <p:ext uri="{BB962C8B-B14F-4D97-AF65-F5344CB8AC3E}">
        <p14:creationId xmlns:p14="http://schemas.microsoft.com/office/powerpoint/2010/main" val="242488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90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343522" y="203146"/>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自我介绍</a:t>
            </a:r>
            <a:endParaRPr lang="en-US"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5171E706-1726-3142-97AC-244C99514795}"/>
              </a:ext>
            </a:extLst>
          </p:cNvPr>
          <p:cNvPicPr>
            <a:picLocks noChangeAspect="1"/>
          </p:cNvPicPr>
          <p:nvPr/>
        </p:nvPicPr>
        <p:blipFill rotWithShape="1">
          <a:blip r:embed="rId2"/>
          <a:srcRect l="2280" b="1691"/>
          <a:stretch/>
        </p:blipFill>
        <p:spPr>
          <a:xfrm>
            <a:off x="9086850" y="-1"/>
            <a:ext cx="3105150" cy="6858001"/>
          </a:xfrm>
          <a:prstGeom prst="rect">
            <a:avLst/>
          </a:prstGeom>
        </p:spPr>
      </p:pic>
      <p:sp>
        <p:nvSpPr>
          <p:cNvPr id="3" name="TextBox 2">
            <a:extLst>
              <a:ext uri="{FF2B5EF4-FFF2-40B4-BE49-F238E27FC236}">
                <a16:creationId xmlns:a16="http://schemas.microsoft.com/office/drawing/2014/main" id="{62CB94D0-3038-C640-BF87-161CD1EEDE64}"/>
              </a:ext>
            </a:extLst>
          </p:cNvPr>
          <p:cNvSpPr txBox="1"/>
          <p:nvPr/>
        </p:nvSpPr>
        <p:spPr>
          <a:xfrm>
            <a:off x="162612" y="1681109"/>
            <a:ext cx="8924238" cy="4549835"/>
          </a:xfrm>
          <a:prstGeom prst="rect">
            <a:avLst/>
          </a:prstGeom>
          <a:noFill/>
        </p:spPr>
        <p:txBody>
          <a:bodyPr wrap="none" rtlCol="0">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王海良，</a:t>
            </a:r>
            <a:r>
              <a:rPr lang="en-US" altLang="zh-CN" sz="2800" dirty="0">
                <a:solidFill>
                  <a:schemeClr val="bg1"/>
                </a:solidFill>
                <a:latin typeface="微软雅黑" panose="020B0503020204020204" pitchFamily="34" charset="-122"/>
                <a:ea typeface="微软雅黑" panose="020B0503020204020204" pitchFamily="34" charset="-122"/>
              </a:rPr>
              <a:t>Chatopera</a:t>
            </a:r>
            <a:r>
              <a:rPr lang="zh-CN" altLang="en-US" sz="2800" dirty="0">
                <a:solidFill>
                  <a:schemeClr val="bg1"/>
                </a:solidFill>
                <a:latin typeface="微软雅黑" panose="020B0503020204020204" pitchFamily="34" charset="-122"/>
                <a:ea typeface="微软雅黑" panose="020B0503020204020204" pitchFamily="34" charset="-122"/>
              </a:rPr>
              <a:t>联合创始人</a:t>
            </a:r>
            <a:r>
              <a:rPr lang="en-US" altLang="zh-CN" sz="2800" dirty="0">
                <a:solidFill>
                  <a:schemeClr val="bg1"/>
                </a:solidFill>
                <a:latin typeface="微软雅黑" panose="020B0503020204020204" pitchFamily="34" charset="-122"/>
                <a:ea typeface="微软雅黑" panose="020B0503020204020204" pitchFamily="34" charset="-122"/>
              </a:rPr>
              <a:t>&amp;CEO，</a:t>
            </a:r>
            <a:r>
              <a:rPr lang="zh-CN" altLang="en-US" sz="2800" dirty="0">
                <a:solidFill>
                  <a:schemeClr val="bg1"/>
                </a:solidFill>
                <a:latin typeface="微软雅黑" panose="020B0503020204020204" pitchFamily="34" charset="-122"/>
                <a:ea typeface="微软雅黑" panose="020B0503020204020204" pitchFamily="34" charset="-122"/>
              </a:rPr>
              <a:t>微软人工智能</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最有价值专家。</a:t>
            </a:r>
            <a:r>
              <a:rPr lang="en-US" altLang="zh-CN" sz="2800" dirty="0">
                <a:solidFill>
                  <a:schemeClr val="bg1"/>
                </a:solidFill>
                <a:latin typeface="微软雅黑" panose="020B0503020204020204" pitchFamily="34" charset="-122"/>
                <a:ea typeface="微软雅黑" panose="020B0503020204020204" pitchFamily="34" charset="-122"/>
              </a:rPr>
              <a:t>2011</a:t>
            </a:r>
            <a:r>
              <a:rPr lang="zh-CN" altLang="en-US" sz="2800" dirty="0">
                <a:solidFill>
                  <a:schemeClr val="bg1"/>
                </a:solidFill>
                <a:latin typeface="微软雅黑" panose="020B0503020204020204" pitchFamily="34" charset="-122"/>
                <a:ea typeface="微软雅黑" panose="020B0503020204020204" pitchFamily="34" charset="-122"/>
              </a:rPr>
              <a:t>年毕业于北邮，后加入</a:t>
            </a:r>
            <a:r>
              <a:rPr lang="en-US" altLang="zh-CN" sz="2800" dirty="0">
                <a:solidFill>
                  <a:schemeClr val="bg1"/>
                </a:solidFill>
                <a:latin typeface="微软雅黑" panose="020B0503020204020204" pitchFamily="34" charset="-122"/>
                <a:ea typeface="微软雅黑" panose="020B0503020204020204" pitchFamily="34" charset="-122"/>
              </a:rPr>
              <a:t>IBM</a:t>
            </a:r>
            <a:r>
              <a:rPr lang="zh-CN" altLang="en-US" sz="2800" dirty="0">
                <a:solidFill>
                  <a:schemeClr val="bg1"/>
                </a:solidFill>
                <a:latin typeface="微软雅黑" panose="020B0503020204020204" pitchFamily="34" charset="-122"/>
                <a:ea typeface="微软雅黑" panose="020B0503020204020204" pitchFamily="34" charset="-122"/>
              </a:rPr>
              <a:t>工作四</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年，先后工作于软件开发实验室和创新中心。从</a:t>
            </a:r>
            <a:r>
              <a:rPr lang="en-US" altLang="zh-CN" sz="2800" dirty="0">
                <a:solidFill>
                  <a:schemeClr val="bg1"/>
                </a:solidFill>
                <a:latin typeface="微软雅黑" panose="020B0503020204020204" pitchFamily="34" charset="-122"/>
                <a:ea typeface="微软雅黑" panose="020B0503020204020204" pitchFamily="34" charset="-122"/>
              </a:rPr>
              <a:t>2016</a:t>
            </a:r>
            <a:r>
              <a:rPr lang="zh-CN" altLang="en-US" sz="2800" dirty="0">
                <a:solidFill>
                  <a:schemeClr val="bg1"/>
                </a:solidFill>
                <a:latin typeface="微软雅黑" panose="020B0503020204020204" pitchFamily="34" charset="-122"/>
                <a:ea typeface="微软雅黑" panose="020B0503020204020204" pitchFamily="34" charset="-122"/>
              </a:rPr>
              <a:t>年</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开始工作于创业公司，三角兽</a:t>
            </a: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算法工程师，呤呤英语</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产品负责人，负责智能对话系统研发，</a:t>
            </a:r>
            <a:r>
              <a:rPr lang="en-US" altLang="zh-CN" sz="2800" dirty="0">
                <a:solidFill>
                  <a:schemeClr val="bg1"/>
                </a:solidFill>
                <a:latin typeface="微软雅黑" panose="020B0503020204020204" pitchFamily="34" charset="-122"/>
                <a:ea typeface="微软雅黑" panose="020B0503020204020204" pitchFamily="34" charset="-122"/>
              </a:rPr>
              <a:t>2018</a:t>
            </a:r>
            <a:r>
              <a:rPr lang="zh-CN" altLang="en-US" sz="2800" dirty="0">
                <a:solidFill>
                  <a:schemeClr val="bg1"/>
                </a:solidFill>
                <a:latin typeface="微软雅黑" panose="020B0503020204020204" pitchFamily="34" charset="-122"/>
                <a:ea typeface="微软雅黑" panose="020B0503020204020204" pitchFamily="34" charset="-122"/>
              </a:rPr>
              <a:t>年出版</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智能问答与深度学习</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一书。</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sz="2800" dirty="0">
              <a:solidFill>
                <a:schemeClr val="bg1"/>
              </a:solidFill>
            </a:endParaRPr>
          </a:p>
        </p:txBody>
      </p:sp>
    </p:spTree>
    <p:extLst>
      <p:ext uri="{BB962C8B-B14F-4D97-AF65-F5344CB8AC3E}">
        <p14:creationId xmlns:p14="http://schemas.microsoft.com/office/powerpoint/2010/main" val="352515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481825" y="296872"/>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分享大纲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文本框 4">
            <a:extLst>
              <a:ext uri="{FF2B5EF4-FFF2-40B4-BE49-F238E27FC236}">
                <a16:creationId xmlns:a16="http://schemas.microsoft.com/office/drawing/2014/main" id="{463A06FD-59C7-3C48-85B0-F04AE2A4D478}"/>
              </a:ext>
            </a:extLst>
          </p:cNvPr>
          <p:cNvSpPr txBox="1"/>
          <p:nvPr/>
        </p:nvSpPr>
        <p:spPr>
          <a:xfrm>
            <a:off x="907522" y="1622435"/>
            <a:ext cx="8591319" cy="655563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14350" indent="-514350" hangingPunct="0">
              <a:lnSpc>
                <a:spcPct val="150000"/>
              </a:lnSpc>
              <a:buFontTx/>
              <a:buAutoNum type="arabicPeriod"/>
            </a:pPr>
            <a:r>
              <a:rPr lang="en-US" altLang="zh-CN" sz="4000" dirty="0">
                <a:solidFill>
                  <a:schemeClr val="bg1"/>
                </a:solidFill>
                <a:latin typeface="微软雅黑" pitchFamily="34" charset="-122"/>
                <a:ea typeface="微软雅黑" pitchFamily="34" charset="-122"/>
              </a:rPr>
              <a:t>Spring</a:t>
            </a:r>
            <a:r>
              <a:rPr lang="zh-CN" altLang="en-US" sz="4000" dirty="0">
                <a:solidFill>
                  <a:schemeClr val="bg1"/>
                </a:solidFill>
                <a:latin typeface="微软雅黑" pitchFamily="34" charset="-122"/>
                <a:ea typeface="微软雅黑" pitchFamily="34" charset="-122"/>
              </a:rPr>
              <a:t> </a:t>
            </a:r>
            <a:r>
              <a:rPr lang="en-US" altLang="zh-CN" sz="4000" dirty="0">
                <a:solidFill>
                  <a:schemeClr val="bg1"/>
                </a:solidFill>
                <a:latin typeface="微软雅黑" pitchFamily="34" charset="-122"/>
                <a:ea typeface="微软雅黑" pitchFamily="34" charset="-122"/>
              </a:rPr>
              <a:t>Boot</a:t>
            </a:r>
            <a:r>
              <a:rPr lang="zh-CN" altLang="en-US" sz="4000" dirty="0">
                <a:solidFill>
                  <a:schemeClr val="bg1"/>
                </a:solidFill>
                <a:latin typeface="微软雅黑" pitchFamily="34" charset="-122"/>
                <a:ea typeface="微软雅黑" pitchFamily="34" charset="-122"/>
              </a:rPr>
              <a:t>相关知识</a:t>
            </a:r>
            <a:endParaRPr lang="en-US" altLang="zh-CN" sz="4000" dirty="0">
              <a:solidFill>
                <a:schemeClr val="bg1"/>
              </a:solidFill>
              <a:latin typeface="微软雅黑" pitchFamily="34" charset="-122"/>
              <a:ea typeface="微软雅黑" pitchFamily="34" charset="-122"/>
            </a:endParaRPr>
          </a:p>
          <a:p>
            <a:pPr marL="514350" indent="-514350" hangingPunct="0">
              <a:lnSpc>
                <a:spcPct val="150000"/>
              </a:lnSpc>
              <a:buFontTx/>
              <a:buAutoNum type="arabicPeriod"/>
            </a:pPr>
            <a:r>
              <a:rPr lang="en-US" altLang="zh-CN" sz="4000" dirty="0">
                <a:solidFill>
                  <a:schemeClr val="bg1"/>
                </a:solidFill>
                <a:latin typeface="微软雅黑" pitchFamily="34" charset="-122"/>
                <a:ea typeface="微软雅黑" pitchFamily="34" charset="-122"/>
              </a:rPr>
              <a:t>MVC</a:t>
            </a:r>
            <a:r>
              <a:rPr lang="zh-CN" altLang="en-US" sz="4000" dirty="0">
                <a:solidFill>
                  <a:schemeClr val="bg1"/>
                </a:solidFill>
                <a:latin typeface="微软雅黑" pitchFamily="34" charset="-122"/>
                <a:ea typeface="微软雅黑" pitchFamily="34" charset="-122"/>
              </a:rPr>
              <a:t>及</a:t>
            </a:r>
            <a:r>
              <a:rPr lang="en-US" altLang="zh-CN" sz="4000" dirty="0" err="1">
                <a:solidFill>
                  <a:schemeClr val="bg1"/>
                </a:solidFill>
                <a:latin typeface="微软雅黑" pitchFamily="34" charset="-122"/>
                <a:ea typeface="微软雅黑" pitchFamily="34" charset="-122"/>
              </a:rPr>
              <a:t>FreeMarker</a:t>
            </a:r>
            <a:endParaRPr lang="en-US" altLang="zh-CN" sz="4000" dirty="0">
              <a:solidFill>
                <a:schemeClr val="bg1"/>
              </a:solidFill>
              <a:latin typeface="微软雅黑" pitchFamily="34" charset="-122"/>
              <a:ea typeface="微软雅黑" pitchFamily="34" charset="-122"/>
            </a:endParaRPr>
          </a:p>
          <a:p>
            <a:pPr marL="514350" indent="-514350" hangingPunct="0">
              <a:lnSpc>
                <a:spcPct val="150000"/>
              </a:lnSpc>
              <a:buFontTx/>
              <a:buAutoNum type="arabicPeriod"/>
            </a:pPr>
            <a:r>
              <a:rPr lang="zh-CN" altLang="en-US" sz="4000" dirty="0">
                <a:solidFill>
                  <a:schemeClr val="bg1"/>
                </a:solidFill>
                <a:latin typeface="微软雅黑" pitchFamily="34" charset="-122"/>
                <a:ea typeface="微软雅黑" pitchFamily="34" charset="-122"/>
              </a:rPr>
              <a:t>关系型数据库集成</a:t>
            </a:r>
            <a:endParaRPr lang="en-US" altLang="zh-CN"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r>
              <a:rPr lang="zh-CN" altLang="en-US" sz="4000" dirty="0">
                <a:solidFill>
                  <a:schemeClr val="bg1"/>
                </a:solidFill>
                <a:latin typeface="微软雅黑" pitchFamily="34" charset="-122"/>
                <a:ea typeface="微软雅黑" pitchFamily="34" charset="-122"/>
              </a:rPr>
              <a:t>缓存及消息服务</a:t>
            </a:r>
            <a:endParaRPr lang="en-US" altLang="zh-CN"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endParaRPr lang="zh-CN" altLang="en-US"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endParaRPr lang="zh-CN" altLang="en-US"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endParaRPr kumimoji="0" lang="zh-CN" altLang="en-US"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6" name="TextBox 58">
            <a:extLst>
              <a:ext uri="{FF2B5EF4-FFF2-40B4-BE49-F238E27FC236}">
                <a16:creationId xmlns:a16="http://schemas.microsoft.com/office/drawing/2014/main" id="{EFB89D66-8BF6-4D2E-ABBB-64AA5BF304DC}"/>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7" name="TextBox 25">
            <a:extLst>
              <a:ext uri="{FF2B5EF4-FFF2-40B4-BE49-F238E27FC236}">
                <a16:creationId xmlns:a16="http://schemas.microsoft.com/office/drawing/2014/main" id="{116982DE-56D5-4891-9DF8-842D732B1933}"/>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94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pPr>
            <a:r>
              <a:rPr lang="en-US" altLang="zh-CN" dirty="0">
                <a:solidFill>
                  <a:schemeClr val="bg1"/>
                </a:solidFill>
                <a:latin typeface="微软雅黑" pitchFamily="34" charset="-122"/>
                <a:ea typeface="微软雅黑" pitchFamily="34" charset="-122"/>
              </a:rPr>
              <a:t>Spring Boot</a:t>
            </a:r>
            <a:r>
              <a:rPr lang="zh-CN" altLang="en-US" dirty="0">
                <a:solidFill>
                  <a:schemeClr val="bg1"/>
                </a:solidFill>
                <a:latin typeface="微软雅黑" pitchFamily="34" charset="-122"/>
                <a:ea typeface="微软雅黑" pitchFamily="34" charset="-122"/>
              </a:rPr>
              <a:t>相关知识</a:t>
            </a:r>
            <a:endParaRPr lang="en-US" altLang="zh-CN" dirty="0">
              <a:solidFill>
                <a:schemeClr val="bg1"/>
              </a:solidFill>
              <a:latin typeface="微软雅黑" pitchFamily="34" charset="-122"/>
              <a:ea typeface="微软雅黑" pitchFamily="34" charset="-122"/>
            </a:endParaRPr>
          </a:p>
        </p:txBody>
      </p:sp>
      <p:sp>
        <p:nvSpPr>
          <p:cNvPr id="13" name="TextBox 58">
            <a:extLst>
              <a:ext uri="{FF2B5EF4-FFF2-40B4-BE49-F238E27FC236}">
                <a16:creationId xmlns:a16="http://schemas.microsoft.com/office/drawing/2014/main" id="{55B23C04-4DE7-0C48-A742-C88BCA977B9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4" name="TextBox 25">
            <a:extLst>
              <a:ext uri="{FF2B5EF4-FFF2-40B4-BE49-F238E27FC236}">
                <a16:creationId xmlns:a16="http://schemas.microsoft.com/office/drawing/2014/main" id="{B18DD559-BF6F-5746-97A6-85CC57AC259B}"/>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598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 Framework History</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092E1684-0097-074C-8FA1-BDE5F1042133}"/>
              </a:ext>
            </a:extLst>
          </p:cNvPr>
          <p:cNvSpPr/>
          <p:nvPr/>
        </p:nvSpPr>
        <p:spPr>
          <a:xfrm>
            <a:off x="343522" y="1576824"/>
            <a:ext cx="8389220"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松耦合，简单，构建企业级</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Java</a:t>
            </a: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应用</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3" name="Rectangle 12">
            <a:extLst>
              <a:ext uri="{FF2B5EF4-FFF2-40B4-BE49-F238E27FC236}">
                <a16:creationId xmlns:a16="http://schemas.microsoft.com/office/drawing/2014/main" id="{C71181A6-FF46-4547-8DB5-2B1F72668728}"/>
              </a:ext>
            </a:extLst>
          </p:cNvPr>
          <p:cNvSpPr/>
          <p:nvPr/>
        </p:nvSpPr>
        <p:spPr>
          <a:xfrm>
            <a:off x="194667" y="2714048"/>
            <a:ext cx="10729219" cy="1308820"/>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2002</a:t>
            </a:r>
            <a:r>
              <a:rPr lang="zh-CN" altLang="en-US" sz="2800" dirty="0">
                <a:solidFill>
                  <a:schemeClr val="bg1"/>
                </a:solidFill>
                <a:latin typeface="微软雅黑" panose="020B0503020204020204" pitchFamily="34" charset="-122"/>
                <a:ea typeface="微软雅黑" panose="020B0503020204020204" pitchFamily="34" charset="-122"/>
              </a:rPr>
              <a:t>年</a:t>
            </a:r>
            <a:r>
              <a:rPr lang="en-US" altLang="zh-CN" sz="2800" dirty="0">
                <a:solidFill>
                  <a:schemeClr val="bg1"/>
                </a:solidFill>
                <a:latin typeface="微软雅黑" panose="020B0503020204020204" pitchFamily="34" charset="-122"/>
                <a:ea typeface="微软雅黑" panose="020B0503020204020204" pitchFamily="34" charset="-122"/>
              </a:rPr>
              <a:t>10</a:t>
            </a:r>
            <a:r>
              <a:rPr lang="zh-CN" altLang="en-US" sz="2800" dirty="0">
                <a:solidFill>
                  <a:schemeClr val="bg1"/>
                </a:solidFill>
                <a:latin typeface="微软雅黑" panose="020B0503020204020204" pitchFamily="34" charset="-122"/>
                <a:ea typeface="微软雅黑" panose="020B0503020204020204" pitchFamily="34" charset="-122"/>
              </a:rPr>
              <a:t>月  </a:t>
            </a:r>
            <a:r>
              <a:rPr lang="en-US" altLang="zh-CN" sz="2800" dirty="0">
                <a:solidFill>
                  <a:schemeClr val="bg1"/>
                </a:solidFill>
                <a:latin typeface="微软雅黑" panose="020B0503020204020204" pitchFamily="34" charset="-122"/>
                <a:ea typeface="微软雅黑" panose="020B0503020204020204" pitchFamily="34" charset="-122"/>
              </a:rPr>
              <a:t>Rod Johnson</a:t>
            </a:r>
            <a:r>
              <a:rPr lang="zh-CN" altLang="en-US" sz="2800" dirty="0">
                <a:solidFill>
                  <a:schemeClr val="bg1"/>
                </a:solidFill>
                <a:latin typeface="微软雅黑" panose="020B0503020204020204" pitchFamily="34" charset="-122"/>
                <a:ea typeface="微软雅黑" panose="020B0503020204020204" pitchFamily="34" charset="-122"/>
              </a:rPr>
              <a:t>在</a:t>
            </a:r>
            <a:r>
              <a:rPr lang="en-US" altLang="zh-CN" sz="2800" dirty="0">
                <a:solidFill>
                  <a:schemeClr val="bg1"/>
                </a:solidFill>
                <a:latin typeface="微软雅黑" panose="020B0503020204020204" pitchFamily="34" charset="-122"/>
                <a:ea typeface="微软雅黑" panose="020B0503020204020204" pitchFamily="34" charset="-122"/>
              </a:rPr>
              <a:t>One-on-One J2EE Design</a:t>
            </a:r>
            <a:r>
              <a:rPr lang="zh-CN" altLang="en-US" sz="2800" dirty="0">
                <a:solidFill>
                  <a:schemeClr val="bg1"/>
                </a:solidFill>
                <a:latin typeface="微软雅黑" panose="020B0503020204020204" pitchFamily="34" charset="-122"/>
                <a:ea typeface="微软雅黑" panose="020B0503020204020204" pitchFamily="34" charset="-122"/>
              </a:rPr>
              <a:t>这本书中</a:t>
            </a:r>
            <a:endParaRPr lang="en-US" altLang="zh-CN" sz="2800" dirty="0">
              <a:solidFill>
                <a:schemeClr val="bg1"/>
              </a:solidFill>
              <a:latin typeface="微软雅黑" panose="020B0503020204020204" pitchFamily="34" charset="-122"/>
              <a:ea typeface="微软雅黑" panose="020B0503020204020204" pitchFamily="34" charset="-122"/>
            </a:endParaRPr>
          </a:p>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                     提出新的</a:t>
            </a:r>
            <a:r>
              <a:rPr lang="en-US" altLang="zh-CN" sz="2800" dirty="0">
                <a:solidFill>
                  <a:schemeClr val="bg1"/>
                </a:solidFill>
                <a:latin typeface="微软雅黑" panose="020B0503020204020204" pitchFamily="34" charset="-122"/>
                <a:ea typeface="微软雅黑" panose="020B0503020204020204" pitchFamily="34" charset="-122"/>
              </a:rPr>
              <a:t>J2EE</a:t>
            </a:r>
            <a:r>
              <a:rPr lang="zh-CN" altLang="en-US" sz="2800" dirty="0">
                <a:solidFill>
                  <a:schemeClr val="bg1"/>
                </a:solidFill>
                <a:latin typeface="微软雅黑" panose="020B0503020204020204" pitchFamily="34" charset="-122"/>
                <a:ea typeface="微软雅黑" panose="020B0503020204020204" pitchFamily="34" charset="-122"/>
              </a:rPr>
              <a:t>应用的思想并提供原型代码</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648EE46-FB5E-CE4C-8D0A-9B7C08635813}"/>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1CDB65B8-4FAB-D94A-AC69-0BA590400723}"/>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F2F840AB-E13F-EC41-816C-65BD2C95D987}"/>
              </a:ext>
            </a:extLst>
          </p:cNvPr>
          <p:cNvSpPr/>
          <p:nvPr/>
        </p:nvSpPr>
        <p:spPr>
          <a:xfrm>
            <a:off x="173401" y="4110895"/>
            <a:ext cx="12205136" cy="1308820"/>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2009</a:t>
            </a:r>
            <a:r>
              <a:rPr lang="zh-CN" altLang="en-US" sz="2800" dirty="0">
                <a:solidFill>
                  <a:schemeClr val="bg1"/>
                </a:solidFill>
                <a:latin typeface="微软雅黑" panose="020B0503020204020204" pitchFamily="34" charset="-122"/>
                <a:ea typeface="微软雅黑" panose="020B0503020204020204" pitchFamily="34" charset="-122"/>
              </a:rPr>
              <a:t>年</a:t>
            </a:r>
            <a:r>
              <a:rPr lang="en-US" altLang="zh-CN" sz="2800" dirty="0">
                <a:solidFill>
                  <a:schemeClr val="bg1"/>
                </a:solidFill>
                <a:latin typeface="微软雅黑" panose="020B0503020204020204" pitchFamily="34" charset="-122"/>
                <a:ea typeface="微软雅黑" panose="020B0503020204020204" pitchFamily="34" charset="-122"/>
              </a:rPr>
              <a:t>8</a:t>
            </a:r>
            <a:r>
              <a:rPr lang="zh-CN" altLang="en-US" sz="2800" dirty="0">
                <a:solidFill>
                  <a:schemeClr val="bg1"/>
                </a:solidFill>
                <a:latin typeface="微软雅黑" panose="020B0503020204020204" pitchFamily="34" charset="-122"/>
                <a:ea typeface="微软雅黑" panose="020B0503020204020204" pitchFamily="34" charset="-122"/>
              </a:rPr>
              <a:t>月   </a:t>
            </a:r>
            <a:r>
              <a:rPr lang="en-US" altLang="zh-CN" sz="2800" dirty="0">
                <a:solidFill>
                  <a:schemeClr val="bg1"/>
                </a:solidFill>
                <a:latin typeface="微软雅黑" panose="020B0503020204020204" pitchFamily="34" charset="-122"/>
                <a:ea typeface="微软雅黑" panose="020B0503020204020204" pitchFamily="34" charset="-122"/>
              </a:rPr>
              <a:t>Rod Johnson</a:t>
            </a:r>
            <a:r>
              <a:rPr lang="zh-CN" altLang="en-US" sz="2800" dirty="0">
                <a:solidFill>
                  <a:schemeClr val="bg1"/>
                </a:solidFill>
                <a:latin typeface="微软雅黑" panose="020B0503020204020204" pitchFamily="34" charset="-122"/>
                <a:ea typeface="微软雅黑" panose="020B0503020204020204" pitchFamily="34" charset="-122"/>
              </a:rPr>
              <a:t>等人成立的</a:t>
            </a:r>
            <a:r>
              <a:rPr lang="en-US" altLang="zh-CN" sz="2800" dirty="0" err="1">
                <a:solidFill>
                  <a:schemeClr val="bg1"/>
                </a:solidFill>
                <a:latin typeface="微软雅黑" panose="020B0503020204020204" pitchFamily="34" charset="-122"/>
                <a:ea typeface="微软雅黑" panose="020B0503020204020204" pitchFamily="34" charset="-122"/>
              </a:rPr>
              <a:t>SpringSource</a:t>
            </a:r>
            <a:r>
              <a:rPr lang="zh-CN" altLang="en-US" sz="2800" dirty="0">
                <a:solidFill>
                  <a:schemeClr val="bg1"/>
                </a:solidFill>
                <a:latin typeface="微软雅黑" panose="020B0503020204020204" pitchFamily="34" charset="-122"/>
                <a:ea typeface="微软雅黑" panose="020B0503020204020204" pitchFamily="34" charset="-122"/>
              </a:rPr>
              <a:t>公司被</a:t>
            </a:r>
            <a:r>
              <a:rPr lang="en-US" altLang="zh-CN" sz="2800" dirty="0">
                <a:solidFill>
                  <a:schemeClr val="bg1"/>
                </a:solidFill>
                <a:latin typeface="微软雅黑" panose="020B0503020204020204" pitchFamily="34" charset="-122"/>
                <a:ea typeface="微软雅黑" panose="020B0503020204020204" pitchFamily="34" charset="-122"/>
              </a:rPr>
              <a:t>VMWare</a:t>
            </a:r>
            <a:r>
              <a:rPr lang="zh-CN" altLang="en-US" sz="2800" dirty="0">
                <a:solidFill>
                  <a:schemeClr val="bg1"/>
                </a:solidFill>
                <a:latin typeface="微软雅黑" panose="020B0503020204020204" pitchFamily="34" charset="-122"/>
                <a:ea typeface="微软雅黑" panose="020B0503020204020204" pitchFamily="34" charset="-122"/>
              </a:rPr>
              <a:t>收购，</a:t>
            </a:r>
            <a:endParaRPr lang="en-US" altLang="zh-CN" sz="2800" dirty="0">
              <a:solidFill>
                <a:schemeClr val="bg1"/>
              </a:solidFill>
              <a:latin typeface="微软雅黑" panose="020B0503020204020204" pitchFamily="34" charset="-122"/>
              <a:ea typeface="微软雅黑" panose="020B0503020204020204" pitchFamily="34" charset="-122"/>
            </a:endParaRPr>
          </a:p>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                    此时</a:t>
            </a:r>
            <a:r>
              <a:rPr lang="en-US" altLang="zh-CN" sz="2800" dirty="0">
                <a:solidFill>
                  <a:schemeClr val="bg1"/>
                </a:solidFill>
                <a:latin typeface="微软雅黑" panose="020B0503020204020204" pitchFamily="34" charset="-122"/>
                <a:ea typeface="微软雅黑" panose="020B0503020204020204" pitchFamily="34" charset="-122"/>
              </a:rPr>
              <a:t>Spring</a:t>
            </a:r>
            <a:r>
              <a:rPr lang="zh-CN" altLang="en-US" sz="2800" dirty="0">
                <a:solidFill>
                  <a:schemeClr val="bg1"/>
                </a:solidFill>
                <a:latin typeface="微软雅黑" panose="020B0503020204020204" pitchFamily="34" charset="-122"/>
                <a:ea typeface="微软雅黑" panose="020B0503020204020204" pitchFamily="34" charset="-122"/>
              </a:rPr>
              <a:t>已经发布了</a:t>
            </a:r>
            <a:r>
              <a:rPr lang="en-US" altLang="zh-CN" sz="2800" dirty="0">
                <a:solidFill>
                  <a:schemeClr val="bg1"/>
                </a:solidFill>
                <a:latin typeface="微软雅黑" panose="020B0503020204020204" pitchFamily="34" charset="-122"/>
                <a:ea typeface="微软雅黑" panose="020B0503020204020204" pitchFamily="34" charset="-122"/>
              </a:rPr>
              <a:t>2.5</a:t>
            </a:r>
            <a:r>
              <a:rPr lang="zh-CN" altLang="en-US" sz="2800" dirty="0">
                <a:solidFill>
                  <a:schemeClr val="bg1"/>
                </a:solidFill>
                <a:latin typeface="微软雅黑" panose="020B0503020204020204" pitchFamily="34" charset="-122"/>
                <a:ea typeface="微软雅黑" panose="020B0503020204020204" pitchFamily="34" charset="-122"/>
              </a:rPr>
              <a:t>版本，获得千万用户</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8" name="Rectangle 17">
            <a:extLst>
              <a:ext uri="{FF2B5EF4-FFF2-40B4-BE49-F238E27FC236}">
                <a16:creationId xmlns:a16="http://schemas.microsoft.com/office/drawing/2014/main" id="{6F60A301-452B-794E-8F59-C643CA8C6C51}"/>
              </a:ext>
            </a:extLst>
          </p:cNvPr>
          <p:cNvSpPr/>
          <p:nvPr/>
        </p:nvSpPr>
        <p:spPr>
          <a:xfrm>
            <a:off x="173401" y="5507742"/>
            <a:ext cx="9337813"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2014</a:t>
            </a:r>
            <a:r>
              <a:rPr lang="zh-CN" altLang="en-US" sz="2800" dirty="0">
                <a:solidFill>
                  <a:schemeClr val="bg1"/>
                </a:solidFill>
                <a:latin typeface="微软雅黑" panose="020B0503020204020204" pitchFamily="34" charset="-122"/>
                <a:ea typeface="微软雅黑" panose="020B0503020204020204" pitchFamily="34" charset="-122"/>
              </a:rPr>
              <a:t>年</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a:solidFill>
                  <a:schemeClr val="bg1"/>
                </a:solidFill>
                <a:latin typeface="微软雅黑" panose="020B0503020204020204" pitchFamily="34" charset="-122"/>
                <a:ea typeface="微软雅黑" panose="020B0503020204020204" pitchFamily="34" charset="-122"/>
              </a:rPr>
              <a:t>月   </a:t>
            </a:r>
            <a:r>
              <a:rPr lang="en-US" altLang="zh-CN" sz="2800" dirty="0">
                <a:solidFill>
                  <a:schemeClr val="bg1"/>
                </a:solidFill>
                <a:latin typeface="微软雅黑" panose="020B0503020204020204" pitchFamily="34" charset="-122"/>
                <a:ea typeface="微软雅黑" panose="020B0503020204020204" pitchFamily="34" charset="-122"/>
              </a:rPr>
              <a:t>Spring</a:t>
            </a:r>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chemeClr val="bg1"/>
                </a:solidFill>
                <a:latin typeface="微软雅黑" panose="020B0503020204020204" pitchFamily="34" charset="-122"/>
                <a:ea typeface="微软雅黑" panose="020B0503020204020204" pitchFamily="34" charset="-122"/>
              </a:rPr>
              <a:t>Boot 1.0 </a:t>
            </a:r>
            <a:r>
              <a:rPr lang="zh-CN" altLang="en-US" sz="2800" dirty="0">
                <a:solidFill>
                  <a:schemeClr val="bg1"/>
                </a:solidFill>
                <a:latin typeface="微软雅黑" panose="020B0503020204020204" pitchFamily="34" charset="-122"/>
                <a:ea typeface="微软雅黑" panose="020B0503020204020204" pitchFamily="34" charset="-122"/>
              </a:rPr>
              <a:t>发布，进一步简化开发门槛</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309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曾经的</a:t>
            </a:r>
            <a:r>
              <a:rPr lang="en-US" altLang="zh-CN" dirty="0">
                <a:solidFill>
                  <a:schemeClr val="bg1"/>
                </a:solidFill>
                <a:latin typeface="微软雅黑" panose="020B0503020204020204" pitchFamily="34" charset="-122"/>
                <a:ea typeface="微软雅黑" panose="020B0503020204020204" pitchFamily="34" charset="-122"/>
              </a:rPr>
              <a:t>SSH</a:t>
            </a:r>
            <a:r>
              <a:rPr lang="zh-CN" altLang="en-US" dirty="0">
                <a:solidFill>
                  <a:schemeClr val="bg1"/>
                </a:solidFill>
                <a:latin typeface="微软雅黑" panose="020B0503020204020204" pitchFamily="34" charset="-122"/>
                <a:ea typeface="微软雅黑" panose="020B0503020204020204" pitchFamily="34" charset="-122"/>
              </a:rPr>
              <a:t>框架</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79695191-0F20-E943-9583-940F6D1492C4}"/>
              </a:ext>
            </a:extLst>
          </p:cNvPr>
          <p:cNvSpPr/>
          <p:nvPr/>
        </p:nvSpPr>
        <p:spPr>
          <a:xfrm>
            <a:off x="343522" y="1406890"/>
            <a:ext cx="7243714"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Structs + Spring + Hibernate</a:t>
            </a:r>
          </a:p>
        </p:txBody>
      </p:sp>
      <p:sp>
        <p:nvSpPr>
          <p:cNvPr id="13" name="Rectangle 12">
            <a:extLst>
              <a:ext uri="{FF2B5EF4-FFF2-40B4-BE49-F238E27FC236}">
                <a16:creationId xmlns:a16="http://schemas.microsoft.com/office/drawing/2014/main" id="{6965D366-D4C1-0940-A2CB-E3E2670AA47D}"/>
              </a:ext>
            </a:extLst>
          </p:cNvPr>
          <p:cNvSpPr/>
          <p:nvPr/>
        </p:nvSpPr>
        <p:spPr>
          <a:xfrm>
            <a:off x="343522" y="2732453"/>
            <a:ext cx="4852610"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配置复杂，容易发生版本冲突</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F0A25624-C1C5-394F-B603-D981549F1470}"/>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E158FFB1-01FF-8144-8167-7F5892571B0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8" name="Rectangle 17">
            <a:extLst>
              <a:ext uri="{FF2B5EF4-FFF2-40B4-BE49-F238E27FC236}">
                <a16:creationId xmlns:a16="http://schemas.microsoft.com/office/drawing/2014/main" id="{EBF7BC02-EBB7-9A47-924F-3DA0CBB7F907}"/>
              </a:ext>
            </a:extLst>
          </p:cNvPr>
          <p:cNvSpPr/>
          <p:nvPr/>
        </p:nvSpPr>
        <p:spPr>
          <a:xfrm>
            <a:off x="343522" y="4286021"/>
            <a:ext cx="4852610"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日志等基本模块没有开箱即用</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9" name="Rectangle 18">
            <a:extLst>
              <a:ext uri="{FF2B5EF4-FFF2-40B4-BE49-F238E27FC236}">
                <a16:creationId xmlns:a16="http://schemas.microsoft.com/office/drawing/2014/main" id="{F56D6C89-CC80-6D46-B3A0-072FD70DB21F}"/>
              </a:ext>
            </a:extLst>
          </p:cNvPr>
          <p:cNvSpPr/>
          <p:nvPr/>
        </p:nvSpPr>
        <p:spPr>
          <a:xfrm>
            <a:off x="343522" y="3509237"/>
            <a:ext cx="3775393"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数据库集成开发效率低</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0" name="Rectangle 19">
            <a:extLst>
              <a:ext uri="{FF2B5EF4-FFF2-40B4-BE49-F238E27FC236}">
                <a16:creationId xmlns:a16="http://schemas.microsoft.com/office/drawing/2014/main" id="{7794C00A-AFE1-704B-A7EE-D285421C72BC}"/>
              </a:ext>
            </a:extLst>
          </p:cNvPr>
          <p:cNvSpPr/>
          <p:nvPr/>
        </p:nvSpPr>
        <p:spPr>
          <a:xfrm>
            <a:off x="6237503" y="3489678"/>
            <a:ext cx="4655442"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没有内置容器，打包后发布</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1" name="Rectangle 20">
            <a:extLst>
              <a:ext uri="{FF2B5EF4-FFF2-40B4-BE49-F238E27FC236}">
                <a16:creationId xmlns:a16="http://schemas.microsoft.com/office/drawing/2014/main" id="{62CB4C36-5867-1347-901F-2CB1F860F91F}"/>
              </a:ext>
            </a:extLst>
          </p:cNvPr>
          <p:cNvSpPr/>
          <p:nvPr/>
        </p:nvSpPr>
        <p:spPr>
          <a:xfrm>
            <a:off x="6237503" y="2732452"/>
            <a:ext cx="3416320"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缺少应用监控的支持</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3" name="Rectangle 22">
            <a:extLst>
              <a:ext uri="{FF2B5EF4-FFF2-40B4-BE49-F238E27FC236}">
                <a16:creationId xmlns:a16="http://schemas.microsoft.com/office/drawing/2014/main" id="{DF020256-DC50-3F40-8A1A-CF7DF2EC1C20}"/>
              </a:ext>
            </a:extLst>
          </p:cNvPr>
          <p:cNvSpPr/>
          <p:nvPr/>
        </p:nvSpPr>
        <p:spPr>
          <a:xfrm>
            <a:off x="6257705" y="4286020"/>
            <a:ext cx="3775393"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开源代码质量良莠不齐</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B578E967-548A-9A45-A24A-49595F3DDD19}"/>
              </a:ext>
            </a:extLst>
          </p:cNvPr>
          <p:cNvSpPr/>
          <p:nvPr/>
        </p:nvSpPr>
        <p:spPr>
          <a:xfrm>
            <a:off x="0" y="5741141"/>
            <a:ext cx="12192000" cy="1116859"/>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2" name="Rectangle 21">
            <a:extLst>
              <a:ext uri="{FF2B5EF4-FFF2-40B4-BE49-F238E27FC236}">
                <a16:creationId xmlns:a16="http://schemas.microsoft.com/office/drawing/2014/main" id="{10693A98-7132-C54D-BD96-2B51A5E0C8ED}"/>
              </a:ext>
            </a:extLst>
          </p:cNvPr>
          <p:cNvSpPr/>
          <p:nvPr/>
        </p:nvSpPr>
        <p:spPr>
          <a:xfrm>
            <a:off x="3042722" y="5893794"/>
            <a:ext cx="5102679"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Spring Boot</a:t>
            </a:r>
            <a:r>
              <a:rPr lang="zh-CN" altLang="en-US" sz="2800" dirty="0">
                <a:solidFill>
                  <a:schemeClr val="bg1"/>
                </a:solidFill>
                <a:latin typeface="微软雅黑" panose="020B0503020204020204" pitchFamily="34" charset="-122"/>
                <a:ea typeface="微软雅黑" panose="020B0503020204020204" pitchFamily="34" charset="-122"/>
              </a:rPr>
              <a:t>：最佳实现的合辑</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4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linds(horizont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linds(horizontal)">
                                      <p:cBhvr>
                                        <p:cTn id="32" dur="500"/>
                                        <p:tgtEl>
                                          <p:spTgt spid="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linds(horizont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3" grpId="0"/>
      <p:bldP spid="3"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Spring</a:t>
            </a:r>
            <a:r>
              <a:rPr lang="zh-CN" altLang="en-US" dirty="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Boot</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9EFD6982-1EF0-604D-B66B-33479FF54A52}"/>
              </a:ext>
            </a:extLst>
          </p:cNvPr>
          <p:cNvSpPr txBox="1"/>
          <p:nvPr/>
        </p:nvSpPr>
        <p:spPr>
          <a:xfrm>
            <a:off x="7993065" y="625163"/>
            <a:ext cx="2558714"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7.1</a:t>
            </a:r>
            <a:r>
              <a:rPr lang="zh-CN" altLang="en-US" sz="2400" dirty="0">
                <a:solidFill>
                  <a:schemeClr val="bg1"/>
                </a:solidFill>
                <a:latin typeface="微软雅黑" panose="020B0503020204020204" pitchFamily="34" charset="-122"/>
                <a:ea typeface="微软雅黑" panose="020B0503020204020204" pitchFamily="34" charset="-122"/>
              </a:rPr>
              <a:t> 项目源码讲解</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E794156-A15E-C848-8D64-31B2A7035C76}"/>
              </a:ext>
            </a:extLst>
          </p:cNvPr>
          <p:cNvSpPr txBox="1"/>
          <p:nvPr/>
        </p:nvSpPr>
        <p:spPr>
          <a:xfrm>
            <a:off x="7993065" y="255831"/>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Text Placeholder 4">
            <a:extLst>
              <a:ext uri="{FF2B5EF4-FFF2-40B4-BE49-F238E27FC236}">
                <a16:creationId xmlns:a16="http://schemas.microsoft.com/office/drawing/2014/main" id="{DEAD2081-631F-B341-B07D-477BFF53689F}"/>
              </a:ext>
            </a:extLst>
          </p:cNvPr>
          <p:cNvSpPr txBox="1">
            <a:spLocks/>
          </p:cNvSpPr>
          <p:nvPr/>
        </p:nvSpPr>
        <p:spPr>
          <a:xfrm>
            <a:off x="304799" y="3535459"/>
            <a:ext cx="11887199" cy="162967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public static void </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main(String[] </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args</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SpringApplication</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app = new </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SpringApplicationBuilder</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Application.class</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b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.properties("</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spring.config.name:application,git</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b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.build(); </a:t>
            </a:r>
          </a:p>
          <a:p>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app.run</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args</a:t>
            </a: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b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br>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p>
        </p:txBody>
      </p:sp>
      <p:sp>
        <p:nvSpPr>
          <p:cNvPr id="2" name="TextBox 1">
            <a:extLst>
              <a:ext uri="{FF2B5EF4-FFF2-40B4-BE49-F238E27FC236}">
                <a16:creationId xmlns:a16="http://schemas.microsoft.com/office/drawing/2014/main" id="{7E062704-6A69-D74E-9A3B-CE146E96A3A4}"/>
              </a:ext>
            </a:extLst>
          </p:cNvPr>
          <p:cNvSpPr txBox="1"/>
          <p:nvPr/>
        </p:nvSpPr>
        <p:spPr>
          <a:xfrm>
            <a:off x="3442447" y="2393576"/>
            <a:ext cx="184731" cy="369332"/>
          </a:xfrm>
          <a:prstGeom prst="rect">
            <a:avLst/>
          </a:prstGeom>
          <a:noFill/>
        </p:spPr>
        <p:txBody>
          <a:bodyPr wrap="none" rtlCol="0">
            <a:spAutoFit/>
          </a:bodyPr>
          <a:lstStyle/>
          <a:p>
            <a:endParaRPr lang="en-US"/>
          </a:p>
        </p:txBody>
      </p:sp>
      <p:sp>
        <p:nvSpPr>
          <p:cNvPr id="18" name="Text Placeholder 4">
            <a:extLst>
              <a:ext uri="{FF2B5EF4-FFF2-40B4-BE49-F238E27FC236}">
                <a16:creationId xmlns:a16="http://schemas.microsoft.com/office/drawing/2014/main" id="{03AF910F-C1FC-F744-9D6A-5574F357967E}"/>
              </a:ext>
            </a:extLst>
          </p:cNvPr>
          <p:cNvSpPr txBox="1">
            <a:spLocks/>
          </p:cNvSpPr>
          <p:nvPr/>
        </p:nvSpPr>
        <p:spPr>
          <a:xfrm>
            <a:off x="304800" y="5761949"/>
            <a:ext cx="11887199" cy="689583"/>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java -jar contact-</a:t>
            </a:r>
            <a:r>
              <a:rPr lang="en-US" sz="24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center.war</a:t>
            </a:r>
            <a:endParaRPr lang="en-US" sz="2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TextBox 3">
            <a:extLst>
              <a:ext uri="{FF2B5EF4-FFF2-40B4-BE49-F238E27FC236}">
                <a16:creationId xmlns:a16="http://schemas.microsoft.com/office/drawing/2014/main" id="{88AC3E09-0601-4F49-B1E9-F094C186560F}"/>
              </a:ext>
            </a:extLst>
          </p:cNvPr>
          <p:cNvSpPr txBox="1"/>
          <p:nvPr/>
        </p:nvSpPr>
        <p:spPr>
          <a:xfrm>
            <a:off x="343522" y="1615201"/>
            <a:ext cx="9644692" cy="1323439"/>
          </a:xfrm>
          <a:prstGeom prst="rect">
            <a:avLst/>
          </a:prstGeom>
          <a:noFill/>
        </p:spPr>
        <p:txBody>
          <a:bodyPr wrap="none" rtlCol="0">
            <a:spAutoFit/>
          </a:bodyPr>
          <a:lstStyle/>
          <a:p>
            <a:r>
              <a:rPr lang="en-US" sz="4000" dirty="0">
                <a:solidFill>
                  <a:schemeClr val="bg1"/>
                </a:solidFill>
                <a:latin typeface="Microsoft YaHei" panose="020B0503020204020204" pitchFamily="34" charset="-122"/>
                <a:ea typeface="Microsoft YaHei" panose="020B0503020204020204" pitchFamily="34" charset="-122"/>
              </a:rPr>
              <a:t>Improved support for '</a:t>
            </a:r>
            <a:r>
              <a:rPr lang="en-US" sz="4000" dirty="0" err="1">
                <a:solidFill>
                  <a:schemeClr val="bg1"/>
                </a:solidFill>
                <a:latin typeface="Microsoft YaHei" panose="020B0503020204020204" pitchFamily="34" charset="-122"/>
                <a:ea typeface="Microsoft YaHei" panose="020B0503020204020204" pitchFamily="34" charset="-122"/>
              </a:rPr>
              <a:t>containerless</a:t>
            </a:r>
            <a:r>
              <a:rPr lang="en-US" sz="4000" dirty="0">
                <a:solidFill>
                  <a:schemeClr val="bg1"/>
                </a:solidFill>
                <a:latin typeface="Microsoft YaHei" panose="020B0503020204020204" pitchFamily="34" charset="-122"/>
                <a:ea typeface="Microsoft YaHei" panose="020B0503020204020204" pitchFamily="34" charset="-122"/>
              </a:rPr>
              <a:t>’ </a:t>
            </a:r>
          </a:p>
          <a:p>
            <a:r>
              <a:rPr lang="en-US" sz="4000" dirty="0">
                <a:solidFill>
                  <a:schemeClr val="bg1"/>
                </a:solidFill>
                <a:latin typeface="Microsoft YaHei" panose="020B0503020204020204" pitchFamily="34" charset="-122"/>
                <a:ea typeface="Microsoft YaHei" panose="020B0503020204020204" pitchFamily="34" charset="-122"/>
              </a:rPr>
              <a:t>web application architectures(#14521)</a:t>
            </a:r>
          </a:p>
        </p:txBody>
      </p:sp>
      <p:sp>
        <p:nvSpPr>
          <p:cNvPr id="5" name="TextBox 4">
            <a:extLst>
              <a:ext uri="{FF2B5EF4-FFF2-40B4-BE49-F238E27FC236}">
                <a16:creationId xmlns:a16="http://schemas.microsoft.com/office/drawing/2014/main" id="{49F2D290-C493-2942-9D0E-2DEA06D092DF}"/>
              </a:ext>
            </a:extLst>
          </p:cNvPr>
          <p:cNvSpPr txBox="1"/>
          <p:nvPr/>
        </p:nvSpPr>
        <p:spPr>
          <a:xfrm>
            <a:off x="3092824" y="613185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7CFEB2D6-3A85-0B4D-9057-0815FBBC11E8}"/>
              </a:ext>
            </a:extLst>
          </p:cNvPr>
          <p:cNvSpPr txBox="1"/>
          <p:nvPr/>
        </p:nvSpPr>
        <p:spPr>
          <a:xfrm>
            <a:off x="1909482" y="597049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880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4598EE"/>
            </a:gs>
            <a:gs pos="100000">
              <a:srgbClr val="1272C4"/>
            </a:gs>
          </a:gsLst>
          <a:lin ang="5400000" scaled="0"/>
        </a:gradFill>
        <a:ln>
          <a:noFill/>
        </a:ln>
      </a:spPr>
      <a:bodyPr anchor="ctr"/>
      <a:lstStyle>
        <a:defPPr algn="ctr" fontAlgn="auto">
          <a:defRPr noProof="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atopera_Workshop_招聘机器人3" id="{32C80897-EDE8-F541-9DDA-3E74D120CFCF}" vid="{76310001-9CE8-7A42-9061-A2C664E19A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2075</TotalTime>
  <Words>2233</Words>
  <Application>Microsoft Office PowerPoint</Application>
  <PresentationFormat>宽屏</PresentationFormat>
  <Paragraphs>315</Paragraphs>
  <Slides>31</Slides>
  <Notes>21</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微软雅黑</vt:lpstr>
      <vt:lpstr>微软雅黑</vt:lpstr>
      <vt:lpstr>Segoe UI Historic</vt:lpstr>
      <vt:lpstr>Arial</vt:lpstr>
      <vt:lpstr>Calibri Light</vt:lpstr>
      <vt:lpstr>优设标题黑</vt:lpstr>
      <vt:lpstr>Calibri</vt:lpstr>
      <vt:lpstr>Office Theme</vt:lpstr>
      <vt:lpstr>PowerPoint 演示文稿</vt:lpstr>
      <vt:lpstr>PowerPoint 演示文稿</vt:lpstr>
      <vt:lpstr>PowerPoint 演示文稿</vt:lpstr>
      <vt:lpstr>自我介绍</vt:lpstr>
      <vt:lpstr>分享大纲</vt:lpstr>
      <vt:lpstr>Spring Boot相关知识</vt:lpstr>
      <vt:lpstr>Spring Framework History</vt:lpstr>
      <vt:lpstr>曾经的SSH框架</vt:lpstr>
      <vt:lpstr>Spring Boot</vt:lpstr>
      <vt:lpstr>Spring Boot</vt:lpstr>
      <vt:lpstr>Spring Boot成功经验</vt:lpstr>
      <vt:lpstr>自动配置</vt:lpstr>
      <vt:lpstr>Spring Boot Starter</vt:lpstr>
      <vt:lpstr>@SpringBootApplication</vt:lpstr>
      <vt:lpstr>MVC及FreeMarker</vt:lpstr>
      <vt:lpstr>Spring Boot中的MVC</vt:lpstr>
      <vt:lpstr>拦截器 Interceptors</vt:lpstr>
      <vt:lpstr>春松客服中 的拦截器</vt:lpstr>
      <vt:lpstr>FreeMarker</vt:lpstr>
      <vt:lpstr>春松客服中常用语法</vt:lpstr>
      <vt:lpstr>关系型数据库集成</vt:lpstr>
      <vt:lpstr>Spring Data JPA</vt:lpstr>
      <vt:lpstr>春松客服数据库</vt:lpstr>
      <vt:lpstr>代码结构</vt:lpstr>
      <vt:lpstr>缓存及消息服务</vt:lpstr>
      <vt:lpstr>缓存</vt:lpstr>
      <vt:lpstr>消息服务</vt:lpstr>
      <vt:lpstr>代码阅读提示</vt:lpstr>
      <vt:lpstr>代码结构</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 Liang Wang</dc:creator>
  <cp:lastModifiedBy>WANG Hai Liang</cp:lastModifiedBy>
  <cp:revision>1963</cp:revision>
  <dcterms:created xsi:type="dcterms:W3CDTF">2018-12-15T14:21:46Z</dcterms:created>
  <dcterms:modified xsi:type="dcterms:W3CDTF">2021-11-28T11:51:44Z</dcterms:modified>
</cp:coreProperties>
</file>